
<file path=[Content_Types].xml><?xml version="1.0" encoding="utf-8"?>
<Types xmlns="http://schemas.openxmlformats.org/package/2006/content-types">
  <Default Extension="glb" ContentType="model/gltf.binary"/>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70" r:id="rId3"/>
    <p:sldId id="257" r:id="rId4"/>
    <p:sldId id="275" r:id="rId5"/>
    <p:sldId id="272" r:id="rId6"/>
    <p:sldId id="259" r:id="rId7"/>
    <p:sldId id="265" r:id="rId8"/>
    <p:sldId id="261" r:id="rId9"/>
    <p:sldId id="274" r:id="rId10"/>
    <p:sldId id="263" r:id="rId11"/>
    <p:sldId id="264" r:id="rId12"/>
    <p:sldId id="273" r:id="rId13"/>
    <p:sldId id="267" r:id="rId14"/>
    <p:sldId id="278" r:id="rId15"/>
    <p:sldId id="277" r:id="rId16"/>
    <p:sldId id="276" r:id="rId17"/>
    <p:sldId id="268" r:id="rId18"/>
    <p:sldId id="260" r:id="rId19"/>
    <p:sldId id="266" r:id="rId20"/>
    <p:sldId id="262" r:id="rId21"/>
    <p:sldId id="271" r:id="rId22"/>
    <p:sldId id="25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2"/>
    <p:restoredTop sz="86122"/>
  </p:normalViewPr>
  <p:slideViewPr>
    <p:cSldViewPr snapToGrid="0" snapToObjects="1">
      <p:cViewPr varScale="1">
        <p:scale>
          <a:sx n="109" d="100"/>
          <a:sy n="109"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DF0A8-BBC1-924A-BE8B-F52D7A269B1B}" type="doc">
      <dgm:prSet loTypeId="urn:microsoft.com/office/officeart/2005/8/layout/hChevron3" loCatId="" qsTypeId="urn:microsoft.com/office/officeart/2005/8/quickstyle/3d4" qsCatId="3D" csTypeId="urn:microsoft.com/office/officeart/2005/8/colors/accent1_2" csCatId="accent1" phldr="1"/>
      <dgm:spPr/>
    </dgm:pt>
    <dgm:pt modelId="{AAD5BF0B-3540-0D4B-A395-6FB6F0C8D5AD}">
      <dgm:prSet phldrT="[Text]"/>
      <dgm:spPr/>
      <dgm:t>
        <a:bodyPr/>
        <a:lstStyle/>
        <a:p>
          <a:r>
            <a:rPr lang="en-US" dirty="0"/>
            <a:t>Data Retrieval and Ingestion</a:t>
          </a:r>
        </a:p>
      </dgm:t>
    </dgm:pt>
    <dgm:pt modelId="{20B4B981-08A2-1141-AD0B-021019F96A2D}" type="parTrans" cxnId="{485E0018-1097-7C4A-80AD-4B9D54A11BA0}">
      <dgm:prSet/>
      <dgm:spPr/>
      <dgm:t>
        <a:bodyPr/>
        <a:lstStyle/>
        <a:p>
          <a:endParaRPr lang="en-US"/>
        </a:p>
      </dgm:t>
    </dgm:pt>
    <dgm:pt modelId="{1CA3B81D-DDCB-3143-8E0B-C50D696D979B}" type="sibTrans" cxnId="{485E0018-1097-7C4A-80AD-4B9D54A11BA0}">
      <dgm:prSet/>
      <dgm:spPr/>
      <dgm:t>
        <a:bodyPr/>
        <a:lstStyle/>
        <a:p>
          <a:endParaRPr lang="en-US"/>
        </a:p>
      </dgm:t>
    </dgm:pt>
    <dgm:pt modelId="{CB826EBF-2509-B54E-BFF8-D239FC713E96}">
      <dgm:prSet phldrT="[Text]"/>
      <dgm:spPr/>
      <dgm:t>
        <a:bodyPr/>
        <a:lstStyle/>
        <a:p>
          <a:r>
            <a:rPr lang="en-US" dirty="0"/>
            <a:t>Aggregation</a:t>
          </a:r>
        </a:p>
      </dgm:t>
    </dgm:pt>
    <dgm:pt modelId="{7EDCE526-F572-E342-84F9-15C4D39323E7}" type="parTrans" cxnId="{21DD26D0-1C5B-0248-ADA4-3A6C140CCCFB}">
      <dgm:prSet/>
      <dgm:spPr/>
      <dgm:t>
        <a:bodyPr/>
        <a:lstStyle/>
        <a:p>
          <a:endParaRPr lang="en-US"/>
        </a:p>
      </dgm:t>
    </dgm:pt>
    <dgm:pt modelId="{C97A9FB7-AEC0-EF42-95BB-82B2B30811E8}" type="sibTrans" cxnId="{21DD26D0-1C5B-0248-ADA4-3A6C140CCCFB}">
      <dgm:prSet/>
      <dgm:spPr/>
      <dgm:t>
        <a:bodyPr/>
        <a:lstStyle/>
        <a:p>
          <a:endParaRPr lang="en-US"/>
        </a:p>
      </dgm:t>
    </dgm:pt>
    <dgm:pt modelId="{F6CB9AF0-8E3C-6940-A82F-333E1F530FA9}">
      <dgm:prSet phldrT="[Text]"/>
      <dgm:spPr/>
      <dgm:t>
        <a:bodyPr/>
        <a:lstStyle/>
        <a:p>
          <a:r>
            <a:rPr lang="en-US" dirty="0"/>
            <a:t>Time Series Classification</a:t>
          </a:r>
        </a:p>
      </dgm:t>
    </dgm:pt>
    <dgm:pt modelId="{1C133719-DC37-BA4E-8957-8B4AD7EA76AF}" type="parTrans" cxnId="{DC00E9AC-B68F-A84A-B046-370A858B0783}">
      <dgm:prSet/>
      <dgm:spPr/>
      <dgm:t>
        <a:bodyPr/>
        <a:lstStyle/>
        <a:p>
          <a:endParaRPr lang="en-US"/>
        </a:p>
      </dgm:t>
    </dgm:pt>
    <dgm:pt modelId="{24CFE502-4D37-E14C-9BFF-4636B6C5A867}" type="sibTrans" cxnId="{DC00E9AC-B68F-A84A-B046-370A858B0783}">
      <dgm:prSet/>
      <dgm:spPr/>
      <dgm:t>
        <a:bodyPr/>
        <a:lstStyle/>
        <a:p>
          <a:endParaRPr lang="en-US"/>
        </a:p>
      </dgm:t>
    </dgm:pt>
    <dgm:pt modelId="{14FC47A1-8785-9349-87B4-DFDCBA3F168F}">
      <dgm:prSet phldrT="[Text]"/>
      <dgm:spPr/>
      <dgm:t>
        <a:bodyPr/>
        <a:lstStyle/>
        <a:p>
          <a:r>
            <a:rPr lang="en-US" dirty="0"/>
            <a:t>Final Deployment</a:t>
          </a:r>
        </a:p>
      </dgm:t>
    </dgm:pt>
    <dgm:pt modelId="{E085F164-D298-A146-B35D-F9363461016E}" type="parTrans" cxnId="{4509A9A4-687A-9946-BBB7-BF8AC562A02B}">
      <dgm:prSet/>
      <dgm:spPr/>
      <dgm:t>
        <a:bodyPr/>
        <a:lstStyle/>
        <a:p>
          <a:endParaRPr lang="en-US"/>
        </a:p>
      </dgm:t>
    </dgm:pt>
    <dgm:pt modelId="{2F70985D-2695-3348-8E02-1B0AACBD0EA4}" type="sibTrans" cxnId="{4509A9A4-687A-9946-BBB7-BF8AC562A02B}">
      <dgm:prSet/>
      <dgm:spPr/>
      <dgm:t>
        <a:bodyPr/>
        <a:lstStyle/>
        <a:p>
          <a:endParaRPr lang="en-US"/>
        </a:p>
      </dgm:t>
    </dgm:pt>
    <dgm:pt modelId="{D7FBA786-FF33-0041-9507-0F226E64B0E9}">
      <dgm:prSet phldrT="[Text]"/>
      <dgm:spPr/>
      <dgm:t>
        <a:bodyPr/>
        <a:lstStyle/>
        <a:p>
          <a:r>
            <a:rPr lang="en-US" dirty="0"/>
            <a:t>Sepsis Label Offsets and Interpolation</a:t>
          </a:r>
        </a:p>
      </dgm:t>
    </dgm:pt>
    <dgm:pt modelId="{359938A0-2156-3B4A-AA06-A56C621BA48E}" type="parTrans" cxnId="{8AF16516-5675-0F49-80D5-E57A191791F6}">
      <dgm:prSet/>
      <dgm:spPr/>
      <dgm:t>
        <a:bodyPr/>
        <a:lstStyle/>
        <a:p>
          <a:endParaRPr lang="en-US"/>
        </a:p>
      </dgm:t>
    </dgm:pt>
    <dgm:pt modelId="{8E1820DC-AE10-234F-B384-643859D43CB4}" type="sibTrans" cxnId="{8AF16516-5675-0F49-80D5-E57A191791F6}">
      <dgm:prSet/>
      <dgm:spPr/>
      <dgm:t>
        <a:bodyPr/>
        <a:lstStyle/>
        <a:p>
          <a:endParaRPr lang="en-US"/>
        </a:p>
      </dgm:t>
    </dgm:pt>
    <dgm:pt modelId="{DBFF2076-3FD1-B746-BF4C-B04ECF6A1445}" type="pres">
      <dgm:prSet presAssocID="{4CFDF0A8-BBC1-924A-BE8B-F52D7A269B1B}" presName="Name0" presStyleCnt="0">
        <dgm:presLayoutVars>
          <dgm:dir/>
          <dgm:resizeHandles val="exact"/>
        </dgm:presLayoutVars>
      </dgm:prSet>
      <dgm:spPr/>
    </dgm:pt>
    <dgm:pt modelId="{90A2EFAA-84B7-4B4E-A7CE-B59EE99B4AA6}" type="pres">
      <dgm:prSet presAssocID="{AAD5BF0B-3540-0D4B-A395-6FB6F0C8D5AD}" presName="parTxOnly" presStyleLbl="node1" presStyleIdx="0" presStyleCnt="5">
        <dgm:presLayoutVars>
          <dgm:bulletEnabled val="1"/>
        </dgm:presLayoutVars>
      </dgm:prSet>
      <dgm:spPr/>
    </dgm:pt>
    <dgm:pt modelId="{B35BFF44-6331-4341-95ED-0CEAAF31272D}" type="pres">
      <dgm:prSet presAssocID="{1CA3B81D-DDCB-3143-8E0B-C50D696D979B}" presName="parSpace" presStyleCnt="0"/>
      <dgm:spPr/>
    </dgm:pt>
    <dgm:pt modelId="{68B161B6-6C64-BC4A-AFC2-83FA3FBD9280}" type="pres">
      <dgm:prSet presAssocID="{CB826EBF-2509-B54E-BFF8-D239FC713E96}" presName="parTxOnly" presStyleLbl="node1" presStyleIdx="1" presStyleCnt="5">
        <dgm:presLayoutVars>
          <dgm:bulletEnabled val="1"/>
        </dgm:presLayoutVars>
      </dgm:prSet>
      <dgm:spPr/>
    </dgm:pt>
    <dgm:pt modelId="{425C012F-67ED-E64E-98BE-E7D1C7035F58}" type="pres">
      <dgm:prSet presAssocID="{C97A9FB7-AEC0-EF42-95BB-82B2B30811E8}" presName="parSpace" presStyleCnt="0"/>
      <dgm:spPr/>
    </dgm:pt>
    <dgm:pt modelId="{2AC64E6E-16D6-4F43-8902-D357AD17A2A4}" type="pres">
      <dgm:prSet presAssocID="{D7FBA786-FF33-0041-9507-0F226E64B0E9}" presName="parTxOnly" presStyleLbl="node1" presStyleIdx="2" presStyleCnt="5">
        <dgm:presLayoutVars>
          <dgm:bulletEnabled val="1"/>
        </dgm:presLayoutVars>
      </dgm:prSet>
      <dgm:spPr/>
    </dgm:pt>
    <dgm:pt modelId="{A8922536-A41C-4840-91DC-2295DDD87CCB}" type="pres">
      <dgm:prSet presAssocID="{8E1820DC-AE10-234F-B384-643859D43CB4}" presName="parSpace" presStyleCnt="0"/>
      <dgm:spPr/>
    </dgm:pt>
    <dgm:pt modelId="{11AAB274-E913-4245-A7AB-447DD3C9EB9D}" type="pres">
      <dgm:prSet presAssocID="{F6CB9AF0-8E3C-6940-A82F-333E1F530FA9}" presName="parTxOnly" presStyleLbl="node1" presStyleIdx="3" presStyleCnt="5">
        <dgm:presLayoutVars>
          <dgm:bulletEnabled val="1"/>
        </dgm:presLayoutVars>
      </dgm:prSet>
      <dgm:spPr/>
    </dgm:pt>
    <dgm:pt modelId="{EAF2AE30-F2E2-D247-A3BF-F5F2F0EBB147}" type="pres">
      <dgm:prSet presAssocID="{24CFE502-4D37-E14C-9BFF-4636B6C5A867}" presName="parSpace" presStyleCnt="0"/>
      <dgm:spPr/>
    </dgm:pt>
    <dgm:pt modelId="{AF27ED44-5CE6-BB4F-99EE-7BFCBB2C7ED0}" type="pres">
      <dgm:prSet presAssocID="{14FC47A1-8785-9349-87B4-DFDCBA3F168F}" presName="parTxOnly" presStyleLbl="node1" presStyleIdx="4" presStyleCnt="5">
        <dgm:presLayoutVars>
          <dgm:bulletEnabled val="1"/>
        </dgm:presLayoutVars>
      </dgm:prSet>
      <dgm:spPr/>
    </dgm:pt>
  </dgm:ptLst>
  <dgm:cxnLst>
    <dgm:cxn modelId="{A3475D14-8DB3-8F4B-BB5D-A555798F6BD5}" type="presOf" srcId="{14FC47A1-8785-9349-87B4-DFDCBA3F168F}" destId="{AF27ED44-5CE6-BB4F-99EE-7BFCBB2C7ED0}" srcOrd="0" destOrd="0" presId="urn:microsoft.com/office/officeart/2005/8/layout/hChevron3"/>
    <dgm:cxn modelId="{8AF16516-5675-0F49-80D5-E57A191791F6}" srcId="{4CFDF0A8-BBC1-924A-BE8B-F52D7A269B1B}" destId="{D7FBA786-FF33-0041-9507-0F226E64B0E9}" srcOrd="2" destOrd="0" parTransId="{359938A0-2156-3B4A-AA06-A56C621BA48E}" sibTransId="{8E1820DC-AE10-234F-B384-643859D43CB4}"/>
    <dgm:cxn modelId="{485E0018-1097-7C4A-80AD-4B9D54A11BA0}" srcId="{4CFDF0A8-BBC1-924A-BE8B-F52D7A269B1B}" destId="{AAD5BF0B-3540-0D4B-A395-6FB6F0C8D5AD}" srcOrd="0" destOrd="0" parTransId="{20B4B981-08A2-1141-AD0B-021019F96A2D}" sibTransId="{1CA3B81D-DDCB-3143-8E0B-C50D696D979B}"/>
    <dgm:cxn modelId="{62E3F53F-BA8B-8E44-B47E-4D62A9253C45}" type="presOf" srcId="{AAD5BF0B-3540-0D4B-A395-6FB6F0C8D5AD}" destId="{90A2EFAA-84B7-4B4E-A7CE-B59EE99B4AA6}" srcOrd="0" destOrd="0" presId="urn:microsoft.com/office/officeart/2005/8/layout/hChevron3"/>
    <dgm:cxn modelId="{3E97DA7B-A01E-9143-8BEE-4B161360DFB7}" type="presOf" srcId="{CB826EBF-2509-B54E-BFF8-D239FC713E96}" destId="{68B161B6-6C64-BC4A-AFC2-83FA3FBD9280}" srcOrd="0" destOrd="0" presId="urn:microsoft.com/office/officeart/2005/8/layout/hChevron3"/>
    <dgm:cxn modelId="{2E7FEE95-DACB-9C47-BC48-6E355A5785EF}" type="presOf" srcId="{4CFDF0A8-BBC1-924A-BE8B-F52D7A269B1B}" destId="{DBFF2076-3FD1-B746-BF4C-B04ECF6A1445}" srcOrd="0" destOrd="0" presId="urn:microsoft.com/office/officeart/2005/8/layout/hChevron3"/>
    <dgm:cxn modelId="{4509A9A4-687A-9946-BBB7-BF8AC562A02B}" srcId="{4CFDF0A8-BBC1-924A-BE8B-F52D7A269B1B}" destId="{14FC47A1-8785-9349-87B4-DFDCBA3F168F}" srcOrd="4" destOrd="0" parTransId="{E085F164-D298-A146-B35D-F9363461016E}" sibTransId="{2F70985D-2695-3348-8E02-1B0AACBD0EA4}"/>
    <dgm:cxn modelId="{DC00E9AC-B68F-A84A-B046-370A858B0783}" srcId="{4CFDF0A8-BBC1-924A-BE8B-F52D7A269B1B}" destId="{F6CB9AF0-8E3C-6940-A82F-333E1F530FA9}" srcOrd="3" destOrd="0" parTransId="{1C133719-DC37-BA4E-8957-8B4AD7EA76AF}" sibTransId="{24CFE502-4D37-E14C-9BFF-4636B6C5A867}"/>
    <dgm:cxn modelId="{8BD983B6-9F00-B148-9C2F-717D78C9C4BA}" type="presOf" srcId="{D7FBA786-FF33-0041-9507-0F226E64B0E9}" destId="{2AC64E6E-16D6-4F43-8902-D357AD17A2A4}" srcOrd="0" destOrd="0" presId="urn:microsoft.com/office/officeart/2005/8/layout/hChevron3"/>
    <dgm:cxn modelId="{21DD26D0-1C5B-0248-ADA4-3A6C140CCCFB}" srcId="{4CFDF0A8-BBC1-924A-BE8B-F52D7A269B1B}" destId="{CB826EBF-2509-B54E-BFF8-D239FC713E96}" srcOrd="1" destOrd="0" parTransId="{7EDCE526-F572-E342-84F9-15C4D39323E7}" sibTransId="{C97A9FB7-AEC0-EF42-95BB-82B2B30811E8}"/>
    <dgm:cxn modelId="{FB1F5BF7-AC0E-8740-9293-AF454D868947}" type="presOf" srcId="{F6CB9AF0-8E3C-6940-A82F-333E1F530FA9}" destId="{11AAB274-E913-4245-A7AB-447DD3C9EB9D}" srcOrd="0" destOrd="0" presId="urn:microsoft.com/office/officeart/2005/8/layout/hChevron3"/>
    <dgm:cxn modelId="{B0D1BEBE-1264-7D4F-A81D-3859E55C0903}" type="presParOf" srcId="{DBFF2076-3FD1-B746-BF4C-B04ECF6A1445}" destId="{90A2EFAA-84B7-4B4E-A7CE-B59EE99B4AA6}" srcOrd="0" destOrd="0" presId="urn:microsoft.com/office/officeart/2005/8/layout/hChevron3"/>
    <dgm:cxn modelId="{63253020-1934-B543-AC52-371E117025A3}" type="presParOf" srcId="{DBFF2076-3FD1-B746-BF4C-B04ECF6A1445}" destId="{B35BFF44-6331-4341-95ED-0CEAAF31272D}" srcOrd="1" destOrd="0" presId="urn:microsoft.com/office/officeart/2005/8/layout/hChevron3"/>
    <dgm:cxn modelId="{741819FC-39A9-9442-9D01-A12683CE6AAE}" type="presParOf" srcId="{DBFF2076-3FD1-B746-BF4C-B04ECF6A1445}" destId="{68B161B6-6C64-BC4A-AFC2-83FA3FBD9280}" srcOrd="2" destOrd="0" presId="urn:microsoft.com/office/officeart/2005/8/layout/hChevron3"/>
    <dgm:cxn modelId="{47C3BADF-3C62-324D-B9C3-175143BD8216}" type="presParOf" srcId="{DBFF2076-3FD1-B746-BF4C-B04ECF6A1445}" destId="{425C012F-67ED-E64E-98BE-E7D1C7035F58}" srcOrd="3" destOrd="0" presId="urn:microsoft.com/office/officeart/2005/8/layout/hChevron3"/>
    <dgm:cxn modelId="{2BB59DDB-EB42-BB47-B98C-98590B29D122}" type="presParOf" srcId="{DBFF2076-3FD1-B746-BF4C-B04ECF6A1445}" destId="{2AC64E6E-16D6-4F43-8902-D357AD17A2A4}" srcOrd="4" destOrd="0" presId="urn:microsoft.com/office/officeart/2005/8/layout/hChevron3"/>
    <dgm:cxn modelId="{4316A04C-C102-7B4D-95BC-4174BE2C6983}" type="presParOf" srcId="{DBFF2076-3FD1-B746-BF4C-B04ECF6A1445}" destId="{A8922536-A41C-4840-91DC-2295DDD87CCB}" srcOrd="5" destOrd="0" presId="urn:microsoft.com/office/officeart/2005/8/layout/hChevron3"/>
    <dgm:cxn modelId="{D3598EB8-532D-1B49-9873-4ACB6FE78C37}" type="presParOf" srcId="{DBFF2076-3FD1-B746-BF4C-B04ECF6A1445}" destId="{11AAB274-E913-4245-A7AB-447DD3C9EB9D}" srcOrd="6" destOrd="0" presId="urn:microsoft.com/office/officeart/2005/8/layout/hChevron3"/>
    <dgm:cxn modelId="{DFFCD576-A937-6840-A7D3-264091A1A3DA}" type="presParOf" srcId="{DBFF2076-3FD1-B746-BF4C-B04ECF6A1445}" destId="{EAF2AE30-F2E2-D247-A3BF-F5F2F0EBB147}" srcOrd="7" destOrd="0" presId="urn:microsoft.com/office/officeart/2005/8/layout/hChevron3"/>
    <dgm:cxn modelId="{4AE38EBF-090C-9244-9762-311A3D71F452}" type="presParOf" srcId="{DBFF2076-3FD1-B746-BF4C-B04ECF6A1445}" destId="{AF27ED44-5CE6-BB4F-99EE-7BFCBB2C7ED0}"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8DE9EF-3C8C-4644-9336-7B4059B274F6}" type="doc">
      <dgm:prSet loTypeId="urn:microsoft.com/office/officeart/2005/8/layout/bProcess4" loCatId="" qsTypeId="urn:microsoft.com/office/officeart/2005/8/quickstyle/simple3" qsCatId="simple" csTypeId="urn:microsoft.com/office/officeart/2005/8/colors/accent6_5" csCatId="accent6" phldr="1"/>
      <dgm:spPr/>
      <dgm:t>
        <a:bodyPr/>
        <a:lstStyle/>
        <a:p>
          <a:endParaRPr lang="en-US"/>
        </a:p>
      </dgm:t>
    </dgm:pt>
    <dgm:pt modelId="{9BE83486-D831-2E49-860A-DF096D59BF31}">
      <dgm:prSet phldrT="[Text]"/>
      <dgm:spPr/>
      <dgm:t>
        <a:bodyPr/>
        <a:lstStyle/>
        <a:p>
          <a:r>
            <a:rPr lang="en-US" dirty="0"/>
            <a:t>Data From Hospitals In Boston(~15 million row entries - SQL)</a:t>
          </a:r>
        </a:p>
      </dgm:t>
    </dgm:pt>
    <dgm:pt modelId="{5EAFA0DE-0850-1F4C-BFDE-066F503FAD09}" type="parTrans" cxnId="{2F5C0469-F717-0D46-9047-AC5AD5A20CB5}">
      <dgm:prSet/>
      <dgm:spPr/>
      <dgm:t>
        <a:bodyPr/>
        <a:lstStyle/>
        <a:p>
          <a:endParaRPr lang="en-US"/>
        </a:p>
      </dgm:t>
    </dgm:pt>
    <dgm:pt modelId="{4EB97FB6-45E5-E048-9F58-8AC7FDF0B661}" type="sibTrans" cxnId="{2F5C0469-F717-0D46-9047-AC5AD5A20CB5}">
      <dgm:prSet/>
      <dgm:spPr/>
      <dgm:t>
        <a:bodyPr/>
        <a:lstStyle/>
        <a:p>
          <a:endParaRPr lang="en-US"/>
        </a:p>
      </dgm:t>
    </dgm:pt>
    <dgm:pt modelId="{BE60789C-182B-DA4F-99DA-A9A2FE1F887B}">
      <dgm:prSet phldrT="[Text]"/>
      <dgm:spPr/>
      <dgm:t>
        <a:bodyPr/>
        <a:lstStyle/>
        <a:p>
          <a:r>
            <a:rPr lang="en-US" dirty="0"/>
            <a:t>Isolate ICU Patients (~4 million row entries)</a:t>
          </a:r>
        </a:p>
      </dgm:t>
    </dgm:pt>
    <dgm:pt modelId="{D6661F94-2242-E641-8C87-982F5756471C}" type="parTrans" cxnId="{B95B6BB9-476D-4F40-80F2-F581DD2ED123}">
      <dgm:prSet/>
      <dgm:spPr/>
      <dgm:t>
        <a:bodyPr/>
        <a:lstStyle/>
        <a:p>
          <a:endParaRPr lang="en-US"/>
        </a:p>
      </dgm:t>
    </dgm:pt>
    <dgm:pt modelId="{CC3077D0-EE0F-4148-91F4-238F00EB71A7}" type="sibTrans" cxnId="{B95B6BB9-476D-4F40-80F2-F581DD2ED123}">
      <dgm:prSet/>
      <dgm:spPr/>
      <dgm:t>
        <a:bodyPr/>
        <a:lstStyle/>
        <a:p>
          <a:endParaRPr lang="en-US"/>
        </a:p>
      </dgm:t>
    </dgm:pt>
    <dgm:pt modelId="{FFB6D25F-11C6-7340-997C-A6B1977A3C3F}">
      <dgm:prSet phldrT="[Text]"/>
      <dgm:spPr/>
      <dgm:t>
        <a:bodyPr/>
        <a:lstStyle/>
        <a:p>
          <a:r>
            <a:rPr lang="en-US" dirty="0"/>
            <a:t>Stratify By Indication (Sepsis onset vs Non sepsis)</a:t>
          </a:r>
        </a:p>
      </dgm:t>
    </dgm:pt>
    <dgm:pt modelId="{3C3A50B8-FA34-7C46-BFF2-642E3B42BB47}" type="parTrans" cxnId="{F11AC7B5-7DA8-C343-8FFA-D669FFE86ACC}">
      <dgm:prSet/>
      <dgm:spPr/>
      <dgm:t>
        <a:bodyPr/>
        <a:lstStyle/>
        <a:p>
          <a:endParaRPr lang="en-US"/>
        </a:p>
      </dgm:t>
    </dgm:pt>
    <dgm:pt modelId="{D1B27466-5E87-464F-A4F5-A8BC91A19EC9}" type="sibTrans" cxnId="{F11AC7B5-7DA8-C343-8FFA-D669FFE86ACC}">
      <dgm:prSet/>
      <dgm:spPr/>
      <dgm:t>
        <a:bodyPr/>
        <a:lstStyle/>
        <a:p>
          <a:endParaRPr lang="en-US"/>
        </a:p>
      </dgm:t>
    </dgm:pt>
    <dgm:pt modelId="{53B8AF8B-E580-FF4D-9355-C45611D957FD}">
      <dgm:prSet phldrT="[Text]"/>
      <dgm:spPr/>
      <dgm:t>
        <a:bodyPr/>
        <a:lstStyle/>
        <a:p>
          <a:r>
            <a:rPr lang="en-US" dirty="0"/>
            <a:t>Merge with Available Sensor Data (~2 million)</a:t>
          </a:r>
        </a:p>
      </dgm:t>
    </dgm:pt>
    <dgm:pt modelId="{0086F119-B9CF-F844-B406-9B8424BD3F51}" type="parTrans" cxnId="{7D2F997E-478E-9047-B072-0DCCF0C61FE9}">
      <dgm:prSet/>
      <dgm:spPr/>
      <dgm:t>
        <a:bodyPr/>
        <a:lstStyle/>
        <a:p>
          <a:endParaRPr lang="en-US"/>
        </a:p>
      </dgm:t>
    </dgm:pt>
    <dgm:pt modelId="{B4C11DA4-1E28-8F47-AC90-8744DB4EB64F}" type="sibTrans" cxnId="{7D2F997E-478E-9047-B072-0DCCF0C61FE9}">
      <dgm:prSet/>
      <dgm:spPr/>
      <dgm:t>
        <a:bodyPr/>
        <a:lstStyle/>
        <a:p>
          <a:endParaRPr lang="en-US"/>
        </a:p>
      </dgm:t>
    </dgm:pt>
    <dgm:pt modelId="{CC59EEC7-A056-F546-B065-B8EA8F1F6C2A}">
      <dgm:prSet phldrT="[Text]"/>
      <dgm:spPr/>
      <dgm:t>
        <a:bodyPr/>
        <a:lstStyle/>
        <a:p>
          <a:r>
            <a:rPr lang="en-US" dirty="0"/>
            <a:t>Aggregate to 1 Hour (~1.5 million rows)</a:t>
          </a:r>
        </a:p>
      </dgm:t>
    </dgm:pt>
    <dgm:pt modelId="{08A01B90-A7CB-AC4C-A1D3-4DAA9E3BB4F1}" type="parTrans" cxnId="{D2BDEB39-BD6E-9E4C-A2B8-A8A06224ABD8}">
      <dgm:prSet/>
      <dgm:spPr/>
      <dgm:t>
        <a:bodyPr/>
        <a:lstStyle/>
        <a:p>
          <a:endParaRPr lang="en-US"/>
        </a:p>
      </dgm:t>
    </dgm:pt>
    <dgm:pt modelId="{93EA63D3-DBFC-654B-B39A-B8D8E20E5047}" type="sibTrans" cxnId="{D2BDEB39-BD6E-9E4C-A2B8-A8A06224ABD8}">
      <dgm:prSet/>
      <dgm:spPr/>
      <dgm:t>
        <a:bodyPr/>
        <a:lstStyle/>
        <a:p>
          <a:endParaRPr lang="en-US"/>
        </a:p>
      </dgm:t>
    </dgm:pt>
    <dgm:pt modelId="{4019D404-9070-F049-AF42-DE5C71768C30}">
      <dgm:prSet phldrT="[Text]"/>
      <dgm:spPr/>
      <dgm:t>
        <a:bodyPr/>
        <a:lstStyle/>
        <a:p>
          <a:r>
            <a:rPr lang="en-US" dirty="0"/>
            <a:t>Backtrack Sepsis Indicator by 12 hours</a:t>
          </a:r>
        </a:p>
      </dgm:t>
    </dgm:pt>
    <dgm:pt modelId="{BFF3D362-3326-5844-80DA-30693FC374D4}" type="parTrans" cxnId="{C4747C19-63F3-094C-A65D-AF38195E4BAF}">
      <dgm:prSet/>
      <dgm:spPr/>
      <dgm:t>
        <a:bodyPr/>
        <a:lstStyle/>
        <a:p>
          <a:endParaRPr lang="en-US"/>
        </a:p>
      </dgm:t>
    </dgm:pt>
    <dgm:pt modelId="{86AFD790-1F46-C044-B3B7-0F2FF4065967}" type="sibTrans" cxnId="{C4747C19-63F3-094C-A65D-AF38195E4BAF}">
      <dgm:prSet/>
      <dgm:spPr/>
      <dgm:t>
        <a:bodyPr/>
        <a:lstStyle/>
        <a:p>
          <a:endParaRPr lang="en-US"/>
        </a:p>
      </dgm:t>
    </dgm:pt>
    <dgm:pt modelId="{D349C2FE-8F8C-BF4B-9DC8-AE6409F7D414}">
      <dgm:prSet phldrT="[Text]"/>
      <dgm:spPr/>
      <dgm:t>
        <a:bodyPr/>
        <a:lstStyle/>
        <a:p>
          <a:r>
            <a:rPr lang="en-US" dirty="0"/>
            <a:t>Interpolate to remove missing values</a:t>
          </a:r>
        </a:p>
      </dgm:t>
    </dgm:pt>
    <dgm:pt modelId="{3C2FFB50-2827-8048-B6CD-7472AD1B2311}" type="parTrans" cxnId="{A76B4032-F25C-D64F-9202-873451108D40}">
      <dgm:prSet/>
      <dgm:spPr/>
      <dgm:t>
        <a:bodyPr/>
        <a:lstStyle/>
        <a:p>
          <a:endParaRPr lang="en-US"/>
        </a:p>
      </dgm:t>
    </dgm:pt>
    <dgm:pt modelId="{B84607BA-00A6-754E-AC3A-A244AF79E86F}" type="sibTrans" cxnId="{A76B4032-F25C-D64F-9202-873451108D40}">
      <dgm:prSet/>
      <dgm:spPr/>
      <dgm:t>
        <a:bodyPr/>
        <a:lstStyle/>
        <a:p>
          <a:endParaRPr lang="en-US"/>
        </a:p>
      </dgm:t>
    </dgm:pt>
    <dgm:pt modelId="{6D0C4628-3E3B-8D49-AE28-5CB50BD8F72A}">
      <dgm:prSet phldrT="[Text]"/>
      <dgm:spPr/>
      <dgm:t>
        <a:bodyPr/>
        <a:lstStyle/>
        <a:p>
          <a:r>
            <a:rPr lang="en-US" dirty="0"/>
            <a:t>Adjust observation window to 36 hours</a:t>
          </a:r>
        </a:p>
      </dgm:t>
    </dgm:pt>
    <dgm:pt modelId="{2A908445-BCAD-5C4E-8A72-BE71362529E9}" type="parTrans" cxnId="{718A2047-4066-9541-8431-A058B83B5EC6}">
      <dgm:prSet/>
      <dgm:spPr/>
      <dgm:t>
        <a:bodyPr/>
        <a:lstStyle/>
        <a:p>
          <a:endParaRPr lang="en-US"/>
        </a:p>
      </dgm:t>
    </dgm:pt>
    <dgm:pt modelId="{C72D5190-0E25-044A-886C-E1193D0E02A8}" type="sibTrans" cxnId="{718A2047-4066-9541-8431-A058B83B5EC6}">
      <dgm:prSet/>
      <dgm:spPr/>
      <dgm:t>
        <a:bodyPr/>
        <a:lstStyle/>
        <a:p>
          <a:endParaRPr lang="en-US"/>
        </a:p>
      </dgm:t>
    </dgm:pt>
    <dgm:pt modelId="{9FFFDA53-8635-7A42-B40C-7C5890B234F5}">
      <dgm:prSet phldrT="[Text]"/>
      <dgm:spPr/>
      <dgm:t>
        <a:bodyPr/>
        <a:lstStyle/>
        <a:p>
          <a:r>
            <a:rPr lang="en-US" dirty="0"/>
            <a:t>FINAL INPUT OUTPUT CREATION</a:t>
          </a:r>
        </a:p>
      </dgm:t>
    </dgm:pt>
    <dgm:pt modelId="{EBCE3880-74F1-0341-870B-2DE50057FC59}" type="parTrans" cxnId="{82316B9A-E02C-264A-BA37-DE468F45E19F}">
      <dgm:prSet/>
      <dgm:spPr/>
      <dgm:t>
        <a:bodyPr/>
        <a:lstStyle/>
        <a:p>
          <a:endParaRPr lang="en-US"/>
        </a:p>
      </dgm:t>
    </dgm:pt>
    <dgm:pt modelId="{77BF164C-3924-7F4B-873A-9969F680140A}" type="sibTrans" cxnId="{82316B9A-E02C-264A-BA37-DE468F45E19F}">
      <dgm:prSet/>
      <dgm:spPr/>
      <dgm:t>
        <a:bodyPr/>
        <a:lstStyle/>
        <a:p>
          <a:endParaRPr lang="en-US"/>
        </a:p>
      </dgm:t>
    </dgm:pt>
    <dgm:pt modelId="{D2936A92-76E4-9C41-9F82-2A55B77138E8}" type="pres">
      <dgm:prSet presAssocID="{5D8DE9EF-3C8C-4644-9336-7B4059B274F6}" presName="Name0" presStyleCnt="0">
        <dgm:presLayoutVars>
          <dgm:dir/>
          <dgm:resizeHandles/>
        </dgm:presLayoutVars>
      </dgm:prSet>
      <dgm:spPr/>
    </dgm:pt>
    <dgm:pt modelId="{08A7A1F9-74EF-F142-98B3-66BFD9DDEED9}" type="pres">
      <dgm:prSet presAssocID="{9BE83486-D831-2E49-860A-DF096D59BF31}" presName="compNode" presStyleCnt="0"/>
      <dgm:spPr/>
    </dgm:pt>
    <dgm:pt modelId="{A7D9106C-D48F-0440-B938-815C959F3C64}" type="pres">
      <dgm:prSet presAssocID="{9BE83486-D831-2E49-860A-DF096D59BF31}" presName="dummyConnPt" presStyleCnt="0"/>
      <dgm:spPr/>
    </dgm:pt>
    <dgm:pt modelId="{8C026DE1-45DC-A84F-A78F-B175844FA524}" type="pres">
      <dgm:prSet presAssocID="{9BE83486-D831-2E49-860A-DF096D59BF31}" presName="node" presStyleLbl="node1" presStyleIdx="0" presStyleCnt="9">
        <dgm:presLayoutVars>
          <dgm:bulletEnabled val="1"/>
        </dgm:presLayoutVars>
      </dgm:prSet>
      <dgm:spPr/>
    </dgm:pt>
    <dgm:pt modelId="{058B267E-DB32-574E-A259-E055739A2B2B}" type="pres">
      <dgm:prSet presAssocID="{4EB97FB6-45E5-E048-9F58-8AC7FDF0B661}" presName="sibTrans" presStyleLbl="bgSibTrans2D1" presStyleIdx="0" presStyleCnt="8"/>
      <dgm:spPr/>
    </dgm:pt>
    <dgm:pt modelId="{5A7DD941-FEA8-834C-A423-074E21114732}" type="pres">
      <dgm:prSet presAssocID="{BE60789C-182B-DA4F-99DA-A9A2FE1F887B}" presName="compNode" presStyleCnt="0"/>
      <dgm:spPr/>
    </dgm:pt>
    <dgm:pt modelId="{7FED32C8-6813-014C-A5EB-E020AAF05DB2}" type="pres">
      <dgm:prSet presAssocID="{BE60789C-182B-DA4F-99DA-A9A2FE1F887B}" presName="dummyConnPt" presStyleCnt="0"/>
      <dgm:spPr/>
    </dgm:pt>
    <dgm:pt modelId="{CEC78068-4E60-884E-BBBB-B66A6A90BAD5}" type="pres">
      <dgm:prSet presAssocID="{BE60789C-182B-DA4F-99DA-A9A2FE1F887B}" presName="node" presStyleLbl="node1" presStyleIdx="1" presStyleCnt="9">
        <dgm:presLayoutVars>
          <dgm:bulletEnabled val="1"/>
        </dgm:presLayoutVars>
      </dgm:prSet>
      <dgm:spPr/>
    </dgm:pt>
    <dgm:pt modelId="{C80D5875-017C-B346-8220-CC4BADADD3B6}" type="pres">
      <dgm:prSet presAssocID="{CC3077D0-EE0F-4148-91F4-238F00EB71A7}" presName="sibTrans" presStyleLbl="bgSibTrans2D1" presStyleIdx="1" presStyleCnt="8"/>
      <dgm:spPr/>
    </dgm:pt>
    <dgm:pt modelId="{DC76CEB2-211C-0E4E-92F7-9AE615EBD29C}" type="pres">
      <dgm:prSet presAssocID="{FFB6D25F-11C6-7340-997C-A6B1977A3C3F}" presName="compNode" presStyleCnt="0"/>
      <dgm:spPr/>
    </dgm:pt>
    <dgm:pt modelId="{C16FD427-5CDA-4147-BE6A-9C262BCBD47A}" type="pres">
      <dgm:prSet presAssocID="{FFB6D25F-11C6-7340-997C-A6B1977A3C3F}" presName="dummyConnPt" presStyleCnt="0"/>
      <dgm:spPr/>
    </dgm:pt>
    <dgm:pt modelId="{EDB3F887-C786-C740-A5BB-1AD8A83F71E8}" type="pres">
      <dgm:prSet presAssocID="{FFB6D25F-11C6-7340-997C-A6B1977A3C3F}" presName="node" presStyleLbl="node1" presStyleIdx="2" presStyleCnt="9">
        <dgm:presLayoutVars>
          <dgm:bulletEnabled val="1"/>
        </dgm:presLayoutVars>
      </dgm:prSet>
      <dgm:spPr/>
    </dgm:pt>
    <dgm:pt modelId="{C40E0B91-0DA8-FC45-A45A-98566DE4C695}" type="pres">
      <dgm:prSet presAssocID="{D1B27466-5E87-464F-A4F5-A8BC91A19EC9}" presName="sibTrans" presStyleLbl="bgSibTrans2D1" presStyleIdx="2" presStyleCnt="8"/>
      <dgm:spPr/>
    </dgm:pt>
    <dgm:pt modelId="{0EBBF952-E92B-9747-B184-6FD5B774143C}" type="pres">
      <dgm:prSet presAssocID="{53B8AF8B-E580-FF4D-9355-C45611D957FD}" presName="compNode" presStyleCnt="0"/>
      <dgm:spPr/>
    </dgm:pt>
    <dgm:pt modelId="{54E74739-65B9-DD45-9454-EAF3C54FDF59}" type="pres">
      <dgm:prSet presAssocID="{53B8AF8B-E580-FF4D-9355-C45611D957FD}" presName="dummyConnPt" presStyleCnt="0"/>
      <dgm:spPr/>
    </dgm:pt>
    <dgm:pt modelId="{6CD647B5-5E71-9F4D-BB62-7562DDFBB3C2}" type="pres">
      <dgm:prSet presAssocID="{53B8AF8B-E580-FF4D-9355-C45611D957FD}" presName="node" presStyleLbl="node1" presStyleIdx="3" presStyleCnt="9">
        <dgm:presLayoutVars>
          <dgm:bulletEnabled val="1"/>
        </dgm:presLayoutVars>
      </dgm:prSet>
      <dgm:spPr/>
    </dgm:pt>
    <dgm:pt modelId="{4207C731-32CF-4B46-95C0-8F83AE9FEA51}" type="pres">
      <dgm:prSet presAssocID="{B4C11DA4-1E28-8F47-AC90-8744DB4EB64F}" presName="sibTrans" presStyleLbl="bgSibTrans2D1" presStyleIdx="3" presStyleCnt="8"/>
      <dgm:spPr/>
    </dgm:pt>
    <dgm:pt modelId="{528D861D-4C19-164E-8A61-1778817B9E76}" type="pres">
      <dgm:prSet presAssocID="{CC59EEC7-A056-F546-B065-B8EA8F1F6C2A}" presName="compNode" presStyleCnt="0"/>
      <dgm:spPr/>
    </dgm:pt>
    <dgm:pt modelId="{F4D3663C-218A-0244-B1B9-F6A264183087}" type="pres">
      <dgm:prSet presAssocID="{CC59EEC7-A056-F546-B065-B8EA8F1F6C2A}" presName="dummyConnPt" presStyleCnt="0"/>
      <dgm:spPr/>
    </dgm:pt>
    <dgm:pt modelId="{54FE7746-9E14-2946-A279-A937FD14CF19}" type="pres">
      <dgm:prSet presAssocID="{CC59EEC7-A056-F546-B065-B8EA8F1F6C2A}" presName="node" presStyleLbl="node1" presStyleIdx="4" presStyleCnt="9">
        <dgm:presLayoutVars>
          <dgm:bulletEnabled val="1"/>
        </dgm:presLayoutVars>
      </dgm:prSet>
      <dgm:spPr/>
    </dgm:pt>
    <dgm:pt modelId="{620FEFFD-4A32-0442-BE5B-1C733069068A}" type="pres">
      <dgm:prSet presAssocID="{93EA63D3-DBFC-654B-B39A-B8D8E20E5047}" presName="sibTrans" presStyleLbl="bgSibTrans2D1" presStyleIdx="4" presStyleCnt="8"/>
      <dgm:spPr/>
    </dgm:pt>
    <dgm:pt modelId="{296EA747-3D98-9F45-9F70-327B80678CDC}" type="pres">
      <dgm:prSet presAssocID="{4019D404-9070-F049-AF42-DE5C71768C30}" presName="compNode" presStyleCnt="0"/>
      <dgm:spPr/>
    </dgm:pt>
    <dgm:pt modelId="{B551D9C2-FAE5-3046-94CD-4FA6BC5DFD58}" type="pres">
      <dgm:prSet presAssocID="{4019D404-9070-F049-AF42-DE5C71768C30}" presName="dummyConnPt" presStyleCnt="0"/>
      <dgm:spPr/>
    </dgm:pt>
    <dgm:pt modelId="{98F6519A-6004-684D-BD88-5B7FACC84DCF}" type="pres">
      <dgm:prSet presAssocID="{4019D404-9070-F049-AF42-DE5C71768C30}" presName="node" presStyleLbl="node1" presStyleIdx="5" presStyleCnt="9">
        <dgm:presLayoutVars>
          <dgm:bulletEnabled val="1"/>
        </dgm:presLayoutVars>
      </dgm:prSet>
      <dgm:spPr/>
    </dgm:pt>
    <dgm:pt modelId="{6E7D96D8-F69A-C749-8F1C-735429EE4A93}" type="pres">
      <dgm:prSet presAssocID="{86AFD790-1F46-C044-B3B7-0F2FF4065967}" presName="sibTrans" presStyleLbl="bgSibTrans2D1" presStyleIdx="5" presStyleCnt="8"/>
      <dgm:spPr/>
    </dgm:pt>
    <dgm:pt modelId="{1F18F109-4C69-DC43-B51C-6B47C9B67D7F}" type="pres">
      <dgm:prSet presAssocID="{D349C2FE-8F8C-BF4B-9DC8-AE6409F7D414}" presName="compNode" presStyleCnt="0"/>
      <dgm:spPr/>
    </dgm:pt>
    <dgm:pt modelId="{C4F40D46-8040-344C-B895-D2FD8C3F0528}" type="pres">
      <dgm:prSet presAssocID="{D349C2FE-8F8C-BF4B-9DC8-AE6409F7D414}" presName="dummyConnPt" presStyleCnt="0"/>
      <dgm:spPr/>
    </dgm:pt>
    <dgm:pt modelId="{4D1FF56D-378F-8F44-A9AC-7756EBC7C560}" type="pres">
      <dgm:prSet presAssocID="{D349C2FE-8F8C-BF4B-9DC8-AE6409F7D414}" presName="node" presStyleLbl="node1" presStyleIdx="6" presStyleCnt="9">
        <dgm:presLayoutVars>
          <dgm:bulletEnabled val="1"/>
        </dgm:presLayoutVars>
      </dgm:prSet>
      <dgm:spPr/>
    </dgm:pt>
    <dgm:pt modelId="{9B2B586B-7C6D-154D-B3F3-7576C7DC0184}" type="pres">
      <dgm:prSet presAssocID="{B84607BA-00A6-754E-AC3A-A244AF79E86F}" presName="sibTrans" presStyleLbl="bgSibTrans2D1" presStyleIdx="6" presStyleCnt="8"/>
      <dgm:spPr/>
    </dgm:pt>
    <dgm:pt modelId="{90C4C785-85B1-EB47-B4DB-8CDF86019512}" type="pres">
      <dgm:prSet presAssocID="{6D0C4628-3E3B-8D49-AE28-5CB50BD8F72A}" presName="compNode" presStyleCnt="0"/>
      <dgm:spPr/>
    </dgm:pt>
    <dgm:pt modelId="{9C43FD15-6605-AD4A-8222-3154A81B30DB}" type="pres">
      <dgm:prSet presAssocID="{6D0C4628-3E3B-8D49-AE28-5CB50BD8F72A}" presName="dummyConnPt" presStyleCnt="0"/>
      <dgm:spPr/>
    </dgm:pt>
    <dgm:pt modelId="{0283175E-93CC-DC4D-B70F-63FDA5D9D889}" type="pres">
      <dgm:prSet presAssocID="{6D0C4628-3E3B-8D49-AE28-5CB50BD8F72A}" presName="node" presStyleLbl="node1" presStyleIdx="7" presStyleCnt="9">
        <dgm:presLayoutVars>
          <dgm:bulletEnabled val="1"/>
        </dgm:presLayoutVars>
      </dgm:prSet>
      <dgm:spPr/>
    </dgm:pt>
    <dgm:pt modelId="{4E53A789-79E9-1B4F-829B-7BEA7B3CF3D9}" type="pres">
      <dgm:prSet presAssocID="{C72D5190-0E25-044A-886C-E1193D0E02A8}" presName="sibTrans" presStyleLbl="bgSibTrans2D1" presStyleIdx="7" presStyleCnt="8"/>
      <dgm:spPr/>
    </dgm:pt>
    <dgm:pt modelId="{709B3C7F-E155-2941-AA01-259EE662D301}" type="pres">
      <dgm:prSet presAssocID="{9FFFDA53-8635-7A42-B40C-7C5890B234F5}" presName="compNode" presStyleCnt="0"/>
      <dgm:spPr/>
    </dgm:pt>
    <dgm:pt modelId="{0EAF6DF3-81C4-EF41-B7FD-056588B9B4E5}" type="pres">
      <dgm:prSet presAssocID="{9FFFDA53-8635-7A42-B40C-7C5890B234F5}" presName="dummyConnPt" presStyleCnt="0"/>
      <dgm:spPr/>
    </dgm:pt>
    <dgm:pt modelId="{685D8D7A-E84F-B042-84E8-52E713B04098}" type="pres">
      <dgm:prSet presAssocID="{9FFFDA53-8635-7A42-B40C-7C5890B234F5}" presName="node" presStyleLbl="node1" presStyleIdx="8" presStyleCnt="9">
        <dgm:presLayoutVars>
          <dgm:bulletEnabled val="1"/>
        </dgm:presLayoutVars>
      </dgm:prSet>
      <dgm:spPr/>
    </dgm:pt>
  </dgm:ptLst>
  <dgm:cxnLst>
    <dgm:cxn modelId="{C4747C19-63F3-094C-A65D-AF38195E4BAF}" srcId="{5D8DE9EF-3C8C-4644-9336-7B4059B274F6}" destId="{4019D404-9070-F049-AF42-DE5C71768C30}" srcOrd="5" destOrd="0" parTransId="{BFF3D362-3326-5844-80DA-30693FC374D4}" sibTransId="{86AFD790-1F46-C044-B3B7-0F2FF4065967}"/>
    <dgm:cxn modelId="{1CAAF119-CE27-E745-911C-3CD0F9BEB0B5}" type="presOf" srcId="{B84607BA-00A6-754E-AC3A-A244AF79E86F}" destId="{9B2B586B-7C6D-154D-B3F3-7576C7DC0184}" srcOrd="0" destOrd="0" presId="urn:microsoft.com/office/officeart/2005/8/layout/bProcess4"/>
    <dgm:cxn modelId="{B84D691F-AADF-2340-ABBD-A9214227FB5E}" type="presOf" srcId="{C72D5190-0E25-044A-886C-E1193D0E02A8}" destId="{4E53A789-79E9-1B4F-829B-7BEA7B3CF3D9}" srcOrd="0" destOrd="0" presId="urn:microsoft.com/office/officeart/2005/8/layout/bProcess4"/>
    <dgm:cxn modelId="{B90C4D25-7931-3743-A782-BE13F519D277}" type="presOf" srcId="{6D0C4628-3E3B-8D49-AE28-5CB50BD8F72A}" destId="{0283175E-93CC-DC4D-B70F-63FDA5D9D889}" srcOrd="0" destOrd="0" presId="urn:microsoft.com/office/officeart/2005/8/layout/bProcess4"/>
    <dgm:cxn modelId="{EDCFDD2D-8F77-CF40-9B25-5875A06383AF}" type="presOf" srcId="{86AFD790-1F46-C044-B3B7-0F2FF4065967}" destId="{6E7D96D8-F69A-C749-8F1C-735429EE4A93}" srcOrd="0" destOrd="0" presId="urn:microsoft.com/office/officeart/2005/8/layout/bProcess4"/>
    <dgm:cxn modelId="{917DFF2D-0068-7F43-9E95-5F1FFD3F7159}" type="presOf" srcId="{53B8AF8B-E580-FF4D-9355-C45611D957FD}" destId="{6CD647B5-5E71-9F4D-BB62-7562DDFBB3C2}" srcOrd="0" destOrd="0" presId="urn:microsoft.com/office/officeart/2005/8/layout/bProcess4"/>
    <dgm:cxn modelId="{A76B4032-F25C-D64F-9202-873451108D40}" srcId="{5D8DE9EF-3C8C-4644-9336-7B4059B274F6}" destId="{D349C2FE-8F8C-BF4B-9DC8-AE6409F7D414}" srcOrd="6" destOrd="0" parTransId="{3C2FFB50-2827-8048-B6CD-7472AD1B2311}" sibTransId="{B84607BA-00A6-754E-AC3A-A244AF79E86F}"/>
    <dgm:cxn modelId="{D2BDEB39-BD6E-9E4C-A2B8-A8A06224ABD8}" srcId="{5D8DE9EF-3C8C-4644-9336-7B4059B274F6}" destId="{CC59EEC7-A056-F546-B065-B8EA8F1F6C2A}" srcOrd="4" destOrd="0" parTransId="{08A01B90-A7CB-AC4C-A1D3-4DAA9E3BB4F1}" sibTransId="{93EA63D3-DBFC-654B-B39A-B8D8E20E5047}"/>
    <dgm:cxn modelId="{95AD543A-49A0-8040-A728-C524406B670E}" type="presOf" srcId="{BE60789C-182B-DA4F-99DA-A9A2FE1F887B}" destId="{CEC78068-4E60-884E-BBBB-B66A6A90BAD5}" srcOrd="0" destOrd="0" presId="urn:microsoft.com/office/officeart/2005/8/layout/bProcess4"/>
    <dgm:cxn modelId="{3D27EF3C-EE32-A642-BB54-430DE6361A37}" type="presOf" srcId="{B4C11DA4-1E28-8F47-AC90-8744DB4EB64F}" destId="{4207C731-32CF-4B46-95C0-8F83AE9FEA51}" srcOrd="0" destOrd="0" presId="urn:microsoft.com/office/officeart/2005/8/layout/bProcess4"/>
    <dgm:cxn modelId="{79DC5A3D-9122-8E4B-91CD-70623CB620D3}" type="presOf" srcId="{CC3077D0-EE0F-4148-91F4-238F00EB71A7}" destId="{C80D5875-017C-B346-8220-CC4BADADD3B6}" srcOrd="0" destOrd="0" presId="urn:microsoft.com/office/officeart/2005/8/layout/bProcess4"/>
    <dgm:cxn modelId="{718A2047-4066-9541-8431-A058B83B5EC6}" srcId="{5D8DE9EF-3C8C-4644-9336-7B4059B274F6}" destId="{6D0C4628-3E3B-8D49-AE28-5CB50BD8F72A}" srcOrd="7" destOrd="0" parTransId="{2A908445-BCAD-5C4E-8A72-BE71362529E9}" sibTransId="{C72D5190-0E25-044A-886C-E1193D0E02A8}"/>
    <dgm:cxn modelId="{F9E8D049-C123-1040-B29F-F6D5B285351E}" type="presOf" srcId="{CC59EEC7-A056-F546-B065-B8EA8F1F6C2A}" destId="{54FE7746-9E14-2946-A279-A937FD14CF19}" srcOrd="0" destOrd="0" presId="urn:microsoft.com/office/officeart/2005/8/layout/bProcess4"/>
    <dgm:cxn modelId="{2F5C0469-F717-0D46-9047-AC5AD5A20CB5}" srcId="{5D8DE9EF-3C8C-4644-9336-7B4059B274F6}" destId="{9BE83486-D831-2E49-860A-DF096D59BF31}" srcOrd="0" destOrd="0" parTransId="{5EAFA0DE-0850-1F4C-BFDE-066F503FAD09}" sibTransId="{4EB97FB6-45E5-E048-9F58-8AC7FDF0B661}"/>
    <dgm:cxn modelId="{720B6A6D-35A2-484A-92C8-B2E6002E0184}" type="presOf" srcId="{9FFFDA53-8635-7A42-B40C-7C5890B234F5}" destId="{685D8D7A-E84F-B042-84E8-52E713B04098}" srcOrd="0" destOrd="0" presId="urn:microsoft.com/office/officeart/2005/8/layout/bProcess4"/>
    <dgm:cxn modelId="{7D2F997E-478E-9047-B072-0DCCF0C61FE9}" srcId="{5D8DE9EF-3C8C-4644-9336-7B4059B274F6}" destId="{53B8AF8B-E580-FF4D-9355-C45611D957FD}" srcOrd="3" destOrd="0" parTransId="{0086F119-B9CF-F844-B406-9B8424BD3F51}" sibTransId="{B4C11DA4-1E28-8F47-AC90-8744DB4EB64F}"/>
    <dgm:cxn modelId="{63DBF18D-34B1-C74E-8304-DD3B045C2D19}" type="presOf" srcId="{4019D404-9070-F049-AF42-DE5C71768C30}" destId="{98F6519A-6004-684D-BD88-5B7FACC84DCF}" srcOrd="0" destOrd="0" presId="urn:microsoft.com/office/officeart/2005/8/layout/bProcess4"/>
    <dgm:cxn modelId="{82316B9A-E02C-264A-BA37-DE468F45E19F}" srcId="{5D8DE9EF-3C8C-4644-9336-7B4059B274F6}" destId="{9FFFDA53-8635-7A42-B40C-7C5890B234F5}" srcOrd="8" destOrd="0" parTransId="{EBCE3880-74F1-0341-870B-2DE50057FC59}" sibTransId="{77BF164C-3924-7F4B-873A-9969F680140A}"/>
    <dgm:cxn modelId="{2F68DE9A-7277-844B-8960-749633BB0D18}" type="presOf" srcId="{FFB6D25F-11C6-7340-997C-A6B1977A3C3F}" destId="{EDB3F887-C786-C740-A5BB-1AD8A83F71E8}" srcOrd="0" destOrd="0" presId="urn:microsoft.com/office/officeart/2005/8/layout/bProcess4"/>
    <dgm:cxn modelId="{B69012A0-27D2-714A-BF69-CA294E2BB274}" type="presOf" srcId="{5D8DE9EF-3C8C-4644-9336-7B4059B274F6}" destId="{D2936A92-76E4-9C41-9F82-2A55B77138E8}" srcOrd="0" destOrd="0" presId="urn:microsoft.com/office/officeart/2005/8/layout/bProcess4"/>
    <dgm:cxn modelId="{F11AC7B5-7DA8-C343-8FFA-D669FFE86ACC}" srcId="{5D8DE9EF-3C8C-4644-9336-7B4059B274F6}" destId="{FFB6D25F-11C6-7340-997C-A6B1977A3C3F}" srcOrd="2" destOrd="0" parTransId="{3C3A50B8-FA34-7C46-BFF2-642E3B42BB47}" sibTransId="{D1B27466-5E87-464F-A4F5-A8BC91A19EC9}"/>
    <dgm:cxn modelId="{B95B6BB9-476D-4F40-80F2-F581DD2ED123}" srcId="{5D8DE9EF-3C8C-4644-9336-7B4059B274F6}" destId="{BE60789C-182B-DA4F-99DA-A9A2FE1F887B}" srcOrd="1" destOrd="0" parTransId="{D6661F94-2242-E641-8C87-982F5756471C}" sibTransId="{CC3077D0-EE0F-4148-91F4-238F00EB71A7}"/>
    <dgm:cxn modelId="{5F9EEDC2-61E0-6949-B6B0-3AA7215AE189}" type="presOf" srcId="{D1B27466-5E87-464F-A4F5-A8BC91A19EC9}" destId="{C40E0B91-0DA8-FC45-A45A-98566DE4C695}" srcOrd="0" destOrd="0" presId="urn:microsoft.com/office/officeart/2005/8/layout/bProcess4"/>
    <dgm:cxn modelId="{2C8553CA-1BCD-CB4D-A881-5BABA4BCD0A8}" type="presOf" srcId="{D349C2FE-8F8C-BF4B-9DC8-AE6409F7D414}" destId="{4D1FF56D-378F-8F44-A9AC-7756EBC7C560}" srcOrd="0" destOrd="0" presId="urn:microsoft.com/office/officeart/2005/8/layout/bProcess4"/>
    <dgm:cxn modelId="{ADE7E1CD-A062-B443-BE99-3C259551436B}" type="presOf" srcId="{9BE83486-D831-2E49-860A-DF096D59BF31}" destId="{8C026DE1-45DC-A84F-A78F-B175844FA524}" srcOrd="0" destOrd="0" presId="urn:microsoft.com/office/officeart/2005/8/layout/bProcess4"/>
    <dgm:cxn modelId="{C5037DE7-A380-AB4D-A185-C9A52C57C149}" type="presOf" srcId="{93EA63D3-DBFC-654B-B39A-B8D8E20E5047}" destId="{620FEFFD-4A32-0442-BE5B-1C733069068A}" srcOrd="0" destOrd="0" presId="urn:microsoft.com/office/officeart/2005/8/layout/bProcess4"/>
    <dgm:cxn modelId="{BF2C5FF5-DCF7-964D-904D-B8E8025FEE04}" type="presOf" srcId="{4EB97FB6-45E5-E048-9F58-8AC7FDF0B661}" destId="{058B267E-DB32-574E-A259-E055739A2B2B}" srcOrd="0" destOrd="0" presId="urn:microsoft.com/office/officeart/2005/8/layout/bProcess4"/>
    <dgm:cxn modelId="{E2303A92-7342-7542-B03C-7F7F01323932}" type="presParOf" srcId="{D2936A92-76E4-9C41-9F82-2A55B77138E8}" destId="{08A7A1F9-74EF-F142-98B3-66BFD9DDEED9}" srcOrd="0" destOrd="0" presId="urn:microsoft.com/office/officeart/2005/8/layout/bProcess4"/>
    <dgm:cxn modelId="{233EB41D-9DA4-F343-A6BC-85C31CE3AF94}" type="presParOf" srcId="{08A7A1F9-74EF-F142-98B3-66BFD9DDEED9}" destId="{A7D9106C-D48F-0440-B938-815C959F3C64}" srcOrd="0" destOrd="0" presId="urn:microsoft.com/office/officeart/2005/8/layout/bProcess4"/>
    <dgm:cxn modelId="{5646FA16-67A5-9742-B010-2927D74314FF}" type="presParOf" srcId="{08A7A1F9-74EF-F142-98B3-66BFD9DDEED9}" destId="{8C026DE1-45DC-A84F-A78F-B175844FA524}" srcOrd="1" destOrd="0" presId="urn:microsoft.com/office/officeart/2005/8/layout/bProcess4"/>
    <dgm:cxn modelId="{8D8A7968-2087-764F-B9B0-1788CEE9CE71}" type="presParOf" srcId="{D2936A92-76E4-9C41-9F82-2A55B77138E8}" destId="{058B267E-DB32-574E-A259-E055739A2B2B}" srcOrd="1" destOrd="0" presId="urn:microsoft.com/office/officeart/2005/8/layout/bProcess4"/>
    <dgm:cxn modelId="{4B486C4D-73FC-674F-860B-004C2EC9208D}" type="presParOf" srcId="{D2936A92-76E4-9C41-9F82-2A55B77138E8}" destId="{5A7DD941-FEA8-834C-A423-074E21114732}" srcOrd="2" destOrd="0" presId="urn:microsoft.com/office/officeart/2005/8/layout/bProcess4"/>
    <dgm:cxn modelId="{D8236CCD-A7D9-E343-9971-6780EBD3E689}" type="presParOf" srcId="{5A7DD941-FEA8-834C-A423-074E21114732}" destId="{7FED32C8-6813-014C-A5EB-E020AAF05DB2}" srcOrd="0" destOrd="0" presId="urn:microsoft.com/office/officeart/2005/8/layout/bProcess4"/>
    <dgm:cxn modelId="{C93EF66E-4594-7945-BF29-70295644AD84}" type="presParOf" srcId="{5A7DD941-FEA8-834C-A423-074E21114732}" destId="{CEC78068-4E60-884E-BBBB-B66A6A90BAD5}" srcOrd="1" destOrd="0" presId="urn:microsoft.com/office/officeart/2005/8/layout/bProcess4"/>
    <dgm:cxn modelId="{0E1EE61B-F87B-AD43-9E3C-6E218B85AF93}" type="presParOf" srcId="{D2936A92-76E4-9C41-9F82-2A55B77138E8}" destId="{C80D5875-017C-B346-8220-CC4BADADD3B6}" srcOrd="3" destOrd="0" presId="urn:microsoft.com/office/officeart/2005/8/layout/bProcess4"/>
    <dgm:cxn modelId="{13C1DD6D-1876-9440-AD65-A4665219F005}" type="presParOf" srcId="{D2936A92-76E4-9C41-9F82-2A55B77138E8}" destId="{DC76CEB2-211C-0E4E-92F7-9AE615EBD29C}" srcOrd="4" destOrd="0" presId="urn:microsoft.com/office/officeart/2005/8/layout/bProcess4"/>
    <dgm:cxn modelId="{CBE23A71-A601-D941-AF4C-D444E2D970DB}" type="presParOf" srcId="{DC76CEB2-211C-0E4E-92F7-9AE615EBD29C}" destId="{C16FD427-5CDA-4147-BE6A-9C262BCBD47A}" srcOrd="0" destOrd="0" presId="urn:microsoft.com/office/officeart/2005/8/layout/bProcess4"/>
    <dgm:cxn modelId="{589AE78E-9F8D-3D4C-B7C5-45206531F5BE}" type="presParOf" srcId="{DC76CEB2-211C-0E4E-92F7-9AE615EBD29C}" destId="{EDB3F887-C786-C740-A5BB-1AD8A83F71E8}" srcOrd="1" destOrd="0" presId="urn:microsoft.com/office/officeart/2005/8/layout/bProcess4"/>
    <dgm:cxn modelId="{2E5EC0E9-5D75-D74E-BD16-B6606947EC66}" type="presParOf" srcId="{D2936A92-76E4-9C41-9F82-2A55B77138E8}" destId="{C40E0B91-0DA8-FC45-A45A-98566DE4C695}" srcOrd="5" destOrd="0" presId="urn:microsoft.com/office/officeart/2005/8/layout/bProcess4"/>
    <dgm:cxn modelId="{A14FC948-E05E-7D46-B71D-629FFE67C9F1}" type="presParOf" srcId="{D2936A92-76E4-9C41-9F82-2A55B77138E8}" destId="{0EBBF952-E92B-9747-B184-6FD5B774143C}" srcOrd="6" destOrd="0" presId="urn:microsoft.com/office/officeart/2005/8/layout/bProcess4"/>
    <dgm:cxn modelId="{FF3E5BED-B8C8-E741-9FB1-451937734529}" type="presParOf" srcId="{0EBBF952-E92B-9747-B184-6FD5B774143C}" destId="{54E74739-65B9-DD45-9454-EAF3C54FDF59}" srcOrd="0" destOrd="0" presId="urn:microsoft.com/office/officeart/2005/8/layout/bProcess4"/>
    <dgm:cxn modelId="{591B3324-FCFC-8641-9C9E-B76873215092}" type="presParOf" srcId="{0EBBF952-E92B-9747-B184-6FD5B774143C}" destId="{6CD647B5-5E71-9F4D-BB62-7562DDFBB3C2}" srcOrd="1" destOrd="0" presId="urn:microsoft.com/office/officeart/2005/8/layout/bProcess4"/>
    <dgm:cxn modelId="{2D4DD41D-91E4-6C47-996E-B66813837DD0}" type="presParOf" srcId="{D2936A92-76E4-9C41-9F82-2A55B77138E8}" destId="{4207C731-32CF-4B46-95C0-8F83AE9FEA51}" srcOrd="7" destOrd="0" presId="urn:microsoft.com/office/officeart/2005/8/layout/bProcess4"/>
    <dgm:cxn modelId="{E435C9B3-8FB3-D24D-A229-01F8906E5B9D}" type="presParOf" srcId="{D2936A92-76E4-9C41-9F82-2A55B77138E8}" destId="{528D861D-4C19-164E-8A61-1778817B9E76}" srcOrd="8" destOrd="0" presId="urn:microsoft.com/office/officeart/2005/8/layout/bProcess4"/>
    <dgm:cxn modelId="{89A9C06B-9E57-894D-BBD7-32956B542791}" type="presParOf" srcId="{528D861D-4C19-164E-8A61-1778817B9E76}" destId="{F4D3663C-218A-0244-B1B9-F6A264183087}" srcOrd="0" destOrd="0" presId="urn:microsoft.com/office/officeart/2005/8/layout/bProcess4"/>
    <dgm:cxn modelId="{02FF57B5-0535-9E4B-BFF7-3C0D577F74D1}" type="presParOf" srcId="{528D861D-4C19-164E-8A61-1778817B9E76}" destId="{54FE7746-9E14-2946-A279-A937FD14CF19}" srcOrd="1" destOrd="0" presId="urn:microsoft.com/office/officeart/2005/8/layout/bProcess4"/>
    <dgm:cxn modelId="{D4B5AD99-1B58-244C-82E7-1CA90430B276}" type="presParOf" srcId="{D2936A92-76E4-9C41-9F82-2A55B77138E8}" destId="{620FEFFD-4A32-0442-BE5B-1C733069068A}" srcOrd="9" destOrd="0" presId="urn:microsoft.com/office/officeart/2005/8/layout/bProcess4"/>
    <dgm:cxn modelId="{1A719E0D-A8FC-1444-BA76-259716512B3E}" type="presParOf" srcId="{D2936A92-76E4-9C41-9F82-2A55B77138E8}" destId="{296EA747-3D98-9F45-9F70-327B80678CDC}" srcOrd="10" destOrd="0" presId="urn:microsoft.com/office/officeart/2005/8/layout/bProcess4"/>
    <dgm:cxn modelId="{7CC4A98C-657C-4D48-B4F2-C7055F9CFDE7}" type="presParOf" srcId="{296EA747-3D98-9F45-9F70-327B80678CDC}" destId="{B551D9C2-FAE5-3046-94CD-4FA6BC5DFD58}" srcOrd="0" destOrd="0" presId="urn:microsoft.com/office/officeart/2005/8/layout/bProcess4"/>
    <dgm:cxn modelId="{F4DB1FE6-249C-7644-9428-9A38B141762E}" type="presParOf" srcId="{296EA747-3D98-9F45-9F70-327B80678CDC}" destId="{98F6519A-6004-684D-BD88-5B7FACC84DCF}" srcOrd="1" destOrd="0" presId="urn:microsoft.com/office/officeart/2005/8/layout/bProcess4"/>
    <dgm:cxn modelId="{57F9AC1E-F1DE-4342-8B8A-F5FF52F5D576}" type="presParOf" srcId="{D2936A92-76E4-9C41-9F82-2A55B77138E8}" destId="{6E7D96D8-F69A-C749-8F1C-735429EE4A93}" srcOrd="11" destOrd="0" presId="urn:microsoft.com/office/officeart/2005/8/layout/bProcess4"/>
    <dgm:cxn modelId="{CB2E041C-7E26-234B-827E-CA8EE9B38624}" type="presParOf" srcId="{D2936A92-76E4-9C41-9F82-2A55B77138E8}" destId="{1F18F109-4C69-DC43-B51C-6B47C9B67D7F}" srcOrd="12" destOrd="0" presId="urn:microsoft.com/office/officeart/2005/8/layout/bProcess4"/>
    <dgm:cxn modelId="{435799F6-5452-2448-A8C8-BC827F193C60}" type="presParOf" srcId="{1F18F109-4C69-DC43-B51C-6B47C9B67D7F}" destId="{C4F40D46-8040-344C-B895-D2FD8C3F0528}" srcOrd="0" destOrd="0" presId="urn:microsoft.com/office/officeart/2005/8/layout/bProcess4"/>
    <dgm:cxn modelId="{FB69A511-9700-2846-BCF4-F90D9D95C1AE}" type="presParOf" srcId="{1F18F109-4C69-DC43-B51C-6B47C9B67D7F}" destId="{4D1FF56D-378F-8F44-A9AC-7756EBC7C560}" srcOrd="1" destOrd="0" presId="urn:microsoft.com/office/officeart/2005/8/layout/bProcess4"/>
    <dgm:cxn modelId="{BA313CC2-442F-1B43-849D-364444DA2692}" type="presParOf" srcId="{D2936A92-76E4-9C41-9F82-2A55B77138E8}" destId="{9B2B586B-7C6D-154D-B3F3-7576C7DC0184}" srcOrd="13" destOrd="0" presId="urn:microsoft.com/office/officeart/2005/8/layout/bProcess4"/>
    <dgm:cxn modelId="{A35E25D6-6031-724E-BAAC-5EE0BAE92575}" type="presParOf" srcId="{D2936A92-76E4-9C41-9F82-2A55B77138E8}" destId="{90C4C785-85B1-EB47-B4DB-8CDF86019512}" srcOrd="14" destOrd="0" presId="urn:microsoft.com/office/officeart/2005/8/layout/bProcess4"/>
    <dgm:cxn modelId="{6BA638C6-48A0-8E46-9E38-48FDF2BFB941}" type="presParOf" srcId="{90C4C785-85B1-EB47-B4DB-8CDF86019512}" destId="{9C43FD15-6605-AD4A-8222-3154A81B30DB}" srcOrd="0" destOrd="0" presId="urn:microsoft.com/office/officeart/2005/8/layout/bProcess4"/>
    <dgm:cxn modelId="{16D47CFC-1350-CB46-A1E9-D49FAC05B0D1}" type="presParOf" srcId="{90C4C785-85B1-EB47-B4DB-8CDF86019512}" destId="{0283175E-93CC-DC4D-B70F-63FDA5D9D889}" srcOrd="1" destOrd="0" presId="urn:microsoft.com/office/officeart/2005/8/layout/bProcess4"/>
    <dgm:cxn modelId="{67F0C036-7309-5D49-BB91-3543B28D9909}" type="presParOf" srcId="{D2936A92-76E4-9C41-9F82-2A55B77138E8}" destId="{4E53A789-79E9-1B4F-829B-7BEA7B3CF3D9}" srcOrd="15" destOrd="0" presId="urn:microsoft.com/office/officeart/2005/8/layout/bProcess4"/>
    <dgm:cxn modelId="{39579F54-E1D0-1242-8E4F-438AEC41FDFA}" type="presParOf" srcId="{D2936A92-76E4-9C41-9F82-2A55B77138E8}" destId="{709B3C7F-E155-2941-AA01-259EE662D301}" srcOrd="16" destOrd="0" presId="urn:microsoft.com/office/officeart/2005/8/layout/bProcess4"/>
    <dgm:cxn modelId="{4357E257-DE5C-E143-97F4-D68E3135ACE7}" type="presParOf" srcId="{709B3C7F-E155-2941-AA01-259EE662D301}" destId="{0EAF6DF3-81C4-EF41-B7FD-056588B9B4E5}" srcOrd="0" destOrd="0" presId="urn:microsoft.com/office/officeart/2005/8/layout/bProcess4"/>
    <dgm:cxn modelId="{12E3A731-E570-DE48-91B1-D916721ACABD}" type="presParOf" srcId="{709B3C7F-E155-2941-AA01-259EE662D301}" destId="{685D8D7A-E84F-B042-84E8-52E713B0409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2EFAA-84B7-4B4E-A7CE-B59EE99B4AA6}">
      <dsp:nvSpPr>
        <dsp:cNvPr id="0" name=""/>
        <dsp:cNvSpPr/>
      </dsp:nvSpPr>
      <dsp:spPr>
        <a:xfrm>
          <a:off x="1445" y="251404"/>
          <a:ext cx="2817961" cy="1127184"/>
        </a:xfrm>
        <a:prstGeom prst="homePlat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Data Retrieval and Ingestion</a:t>
          </a:r>
        </a:p>
      </dsp:txBody>
      <dsp:txXfrm>
        <a:off x="1445" y="251404"/>
        <a:ext cx="2536165" cy="1127184"/>
      </dsp:txXfrm>
    </dsp:sp>
    <dsp:sp modelId="{68B161B6-6C64-BC4A-AFC2-83FA3FBD9280}">
      <dsp:nvSpPr>
        <dsp:cNvPr id="0" name=""/>
        <dsp:cNvSpPr/>
      </dsp:nvSpPr>
      <dsp:spPr>
        <a:xfrm>
          <a:off x="2255814" y="251404"/>
          <a:ext cx="2817961" cy="1127184"/>
        </a:xfrm>
        <a:prstGeom prst="chevr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Aggregation</a:t>
          </a:r>
        </a:p>
      </dsp:txBody>
      <dsp:txXfrm>
        <a:off x="2819406" y="251404"/>
        <a:ext cx="1690777" cy="1127184"/>
      </dsp:txXfrm>
    </dsp:sp>
    <dsp:sp modelId="{2AC64E6E-16D6-4F43-8902-D357AD17A2A4}">
      <dsp:nvSpPr>
        <dsp:cNvPr id="0" name=""/>
        <dsp:cNvSpPr/>
      </dsp:nvSpPr>
      <dsp:spPr>
        <a:xfrm>
          <a:off x="4510183" y="251404"/>
          <a:ext cx="2817961" cy="1127184"/>
        </a:xfrm>
        <a:prstGeom prst="chevr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Sepsis Label Offsets and Interpolation</a:t>
          </a:r>
        </a:p>
      </dsp:txBody>
      <dsp:txXfrm>
        <a:off x="5073775" y="251404"/>
        <a:ext cx="1690777" cy="1127184"/>
      </dsp:txXfrm>
    </dsp:sp>
    <dsp:sp modelId="{11AAB274-E913-4245-A7AB-447DD3C9EB9D}">
      <dsp:nvSpPr>
        <dsp:cNvPr id="0" name=""/>
        <dsp:cNvSpPr/>
      </dsp:nvSpPr>
      <dsp:spPr>
        <a:xfrm>
          <a:off x="6764552" y="251404"/>
          <a:ext cx="2817961" cy="1127184"/>
        </a:xfrm>
        <a:prstGeom prst="chevr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Time Series Classification</a:t>
          </a:r>
        </a:p>
      </dsp:txBody>
      <dsp:txXfrm>
        <a:off x="7328144" y="251404"/>
        <a:ext cx="1690777" cy="1127184"/>
      </dsp:txXfrm>
    </dsp:sp>
    <dsp:sp modelId="{AF27ED44-5CE6-BB4F-99EE-7BFCBB2C7ED0}">
      <dsp:nvSpPr>
        <dsp:cNvPr id="0" name=""/>
        <dsp:cNvSpPr/>
      </dsp:nvSpPr>
      <dsp:spPr>
        <a:xfrm>
          <a:off x="9018922" y="251404"/>
          <a:ext cx="2817961" cy="1127184"/>
        </a:xfrm>
        <a:prstGeom prst="chevr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Final Deployment</a:t>
          </a:r>
        </a:p>
      </dsp:txBody>
      <dsp:txXfrm>
        <a:off x="9582514" y="251404"/>
        <a:ext cx="1690777" cy="1127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B267E-DB32-574E-A259-E055739A2B2B}">
      <dsp:nvSpPr>
        <dsp:cNvPr id="0" name=""/>
        <dsp:cNvSpPr/>
      </dsp:nvSpPr>
      <dsp:spPr>
        <a:xfrm rot="5400000">
          <a:off x="-208511" y="958915"/>
          <a:ext cx="1494621" cy="180493"/>
        </a:xfrm>
        <a:prstGeom prst="rect">
          <a:avLst/>
        </a:prstGeom>
        <a:solidFill>
          <a:schemeClr val="accent6">
            <a:shade val="90000"/>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8C026DE1-45DC-A84F-A78F-B175844FA524}">
      <dsp:nvSpPr>
        <dsp:cNvPr id="0" name=""/>
        <dsp:cNvSpPr/>
      </dsp:nvSpPr>
      <dsp:spPr>
        <a:xfrm>
          <a:off x="132956" y="1564"/>
          <a:ext cx="2005484" cy="1203290"/>
        </a:xfrm>
        <a:prstGeom prst="roundRect">
          <a:avLst>
            <a:gd name="adj" fmla="val 10000"/>
          </a:avLst>
        </a:prstGeom>
        <a:solidFill>
          <a:schemeClr val="accent6">
            <a:alpha val="9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From Hospitals In Boston(~15 million row entries - SQL)</a:t>
          </a:r>
        </a:p>
      </dsp:txBody>
      <dsp:txXfrm>
        <a:off x="168199" y="36807"/>
        <a:ext cx="1934998" cy="1132804"/>
      </dsp:txXfrm>
    </dsp:sp>
    <dsp:sp modelId="{C80D5875-017C-B346-8220-CC4BADADD3B6}">
      <dsp:nvSpPr>
        <dsp:cNvPr id="0" name=""/>
        <dsp:cNvSpPr/>
      </dsp:nvSpPr>
      <dsp:spPr>
        <a:xfrm rot="5400000">
          <a:off x="-208511" y="2463029"/>
          <a:ext cx="1494621" cy="180493"/>
        </a:xfrm>
        <a:prstGeom prst="rect">
          <a:avLst/>
        </a:prstGeom>
        <a:solidFill>
          <a:schemeClr val="accent6">
            <a:shade val="90000"/>
            <a:hueOff val="-29658"/>
            <a:satOff val="-647"/>
            <a:lumOff val="4286"/>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CEC78068-4E60-884E-BBBB-B66A6A90BAD5}">
      <dsp:nvSpPr>
        <dsp:cNvPr id="0" name=""/>
        <dsp:cNvSpPr/>
      </dsp:nvSpPr>
      <dsp:spPr>
        <a:xfrm>
          <a:off x="132956" y="1505678"/>
          <a:ext cx="2005484" cy="1203290"/>
        </a:xfrm>
        <a:prstGeom prst="roundRect">
          <a:avLst>
            <a:gd name="adj" fmla="val 10000"/>
          </a:avLst>
        </a:prstGeom>
        <a:solidFill>
          <a:schemeClr val="accent6">
            <a:alpha val="90000"/>
            <a:hueOff val="0"/>
            <a:satOff val="0"/>
            <a:lumOff val="0"/>
            <a:alphaOff val="-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Isolate ICU Patients (~4 million row entries)</a:t>
          </a:r>
        </a:p>
      </dsp:txBody>
      <dsp:txXfrm>
        <a:off x="168199" y="1540921"/>
        <a:ext cx="1934998" cy="1132804"/>
      </dsp:txXfrm>
    </dsp:sp>
    <dsp:sp modelId="{C40E0B91-0DA8-FC45-A45A-98566DE4C695}">
      <dsp:nvSpPr>
        <dsp:cNvPr id="0" name=""/>
        <dsp:cNvSpPr/>
      </dsp:nvSpPr>
      <dsp:spPr>
        <a:xfrm>
          <a:off x="543545" y="3215086"/>
          <a:ext cx="2657802" cy="180493"/>
        </a:xfrm>
        <a:prstGeom prst="rect">
          <a:avLst/>
        </a:prstGeom>
        <a:solidFill>
          <a:schemeClr val="accent6">
            <a:shade val="90000"/>
            <a:hueOff val="-59315"/>
            <a:satOff val="-1295"/>
            <a:lumOff val="8571"/>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EDB3F887-C786-C740-A5BB-1AD8A83F71E8}">
      <dsp:nvSpPr>
        <dsp:cNvPr id="0" name=""/>
        <dsp:cNvSpPr/>
      </dsp:nvSpPr>
      <dsp:spPr>
        <a:xfrm>
          <a:off x="132956" y="3009791"/>
          <a:ext cx="2005484" cy="1203290"/>
        </a:xfrm>
        <a:prstGeom prst="roundRect">
          <a:avLst>
            <a:gd name="adj" fmla="val 10000"/>
          </a:avLst>
        </a:prstGeom>
        <a:solidFill>
          <a:schemeClr val="accent6">
            <a:alpha val="90000"/>
            <a:hueOff val="0"/>
            <a:satOff val="0"/>
            <a:lumOff val="0"/>
            <a:alphaOff val="-1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Stratify By Indication (Sepsis onset vs Non sepsis)</a:t>
          </a:r>
        </a:p>
      </dsp:txBody>
      <dsp:txXfrm>
        <a:off x="168199" y="3045034"/>
        <a:ext cx="1934998" cy="1132804"/>
      </dsp:txXfrm>
    </dsp:sp>
    <dsp:sp modelId="{4207C731-32CF-4B46-95C0-8F83AE9FEA51}">
      <dsp:nvSpPr>
        <dsp:cNvPr id="0" name=""/>
        <dsp:cNvSpPr/>
      </dsp:nvSpPr>
      <dsp:spPr>
        <a:xfrm rot="16200000">
          <a:off x="2458783" y="2463029"/>
          <a:ext cx="1494621" cy="180493"/>
        </a:xfrm>
        <a:prstGeom prst="rect">
          <a:avLst/>
        </a:prstGeom>
        <a:solidFill>
          <a:schemeClr val="accent6">
            <a:shade val="90000"/>
            <a:hueOff val="-88973"/>
            <a:satOff val="-1942"/>
            <a:lumOff val="12857"/>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6CD647B5-5E71-9F4D-BB62-7562DDFBB3C2}">
      <dsp:nvSpPr>
        <dsp:cNvPr id="0" name=""/>
        <dsp:cNvSpPr/>
      </dsp:nvSpPr>
      <dsp:spPr>
        <a:xfrm>
          <a:off x="2800250" y="3009791"/>
          <a:ext cx="2005484" cy="1203290"/>
        </a:xfrm>
        <a:prstGeom prst="roundRect">
          <a:avLst>
            <a:gd name="adj" fmla="val 10000"/>
          </a:avLst>
        </a:prstGeom>
        <a:solidFill>
          <a:schemeClr val="accent6">
            <a:alpha val="90000"/>
            <a:hueOff val="0"/>
            <a:satOff val="0"/>
            <a:lumOff val="0"/>
            <a:alpha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Merge with Available Sensor Data (~2 million)</a:t>
          </a:r>
        </a:p>
      </dsp:txBody>
      <dsp:txXfrm>
        <a:off x="2835493" y="3045034"/>
        <a:ext cx="1934998" cy="1132804"/>
      </dsp:txXfrm>
    </dsp:sp>
    <dsp:sp modelId="{620FEFFD-4A32-0442-BE5B-1C733069068A}">
      <dsp:nvSpPr>
        <dsp:cNvPr id="0" name=""/>
        <dsp:cNvSpPr/>
      </dsp:nvSpPr>
      <dsp:spPr>
        <a:xfrm rot="16200000">
          <a:off x="2458783" y="958915"/>
          <a:ext cx="1494621" cy="180493"/>
        </a:xfrm>
        <a:prstGeom prst="rect">
          <a:avLst/>
        </a:prstGeom>
        <a:solidFill>
          <a:schemeClr val="accent6">
            <a:shade val="90000"/>
            <a:hueOff val="-118631"/>
            <a:satOff val="-2590"/>
            <a:lumOff val="17143"/>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54FE7746-9E14-2946-A279-A937FD14CF19}">
      <dsp:nvSpPr>
        <dsp:cNvPr id="0" name=""/>
        <dsp:cNvSpPr/>
      </dsp:nvSpPr>
      <dsp:spPr>
        <a:xfrm>
          <a:off x="2800250" y="1505678"/>
          <a:ext cx="2005484" cy="1203290"/>
        </a:xfrm>
        <a:prstGeom prst="roundRect">
          <a:avLst>
            <a:gd name="adj" fmla="val 10000"/>
          </a:avLst>
        </a:prstGeom>
        <a:solidFill>
          <a:schemeClr val="accent6">
            <a:alpha val="90000"/>
            <a:hueOff val="0"/>
            <a:satOff val="0"/>
            <a:lumOff val="0"/>
            <a:alphaOff val="-2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Aggregate to 1 Hour (~1.5 million rows)</a:t>
          </a:r>
        </a:p>
      </dsp:txBody>
      <dsp:txXfrm>
        <a:off x="2835493" y="1540921"/>
        <a:ext cx="1934998" cy="1132804"/>
      </dsp:txXfrm>
    </dsp:sp>
    <dsp:sp modelId="{6E7D96D8-F69A-C749-8F1C-735429EE4A93}">
      <dsp:nvSpPr>
        <dsp:cNvPr id="0" name=""/>
        <dsp:cNvSpPr/>
      </dsp:nvSpPr>
      <dsp:spPr>
        <a:xfrm>
          <a:off x="3210839" y="206859"/>
          <a:ext cx="2657802" cy="180493"/>
        </a:xfrm>
        <a:prstGeom prst="rect">
          <a:avLst/>
        </a:prstGeom>
        <a:solidFill>
          <a:schemeClr val="accent6">
            <a:shade val="90000"/>
            <a:hueOff val="-148289"/>
            <a:satOff val="-3237"/>
            <a:lumOff val="21429"/>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98F6519A-6004-684D-BD88-5B7FACC84DCF}">
      <dsp:nvSpPr>
        <dsp:cNvPr id="0" name=""/>
        <dsp:cNvSpPr/>
      </dsp:nvSpPr>
      <dsp:spPr>
        <a:xfrm>
          <a:off x="2800250" y="1564"/>
          <a:ext cx="2005484" cy="1203290"/>
        </a:xfrm>
        <a:prstGeom prst="roundRect">
          <a:avLst>
            <a:gd name="adj" fmla="val 10000"/>
          </a:avLst>
        </a:prstGeom>
        <a:solidFill>
          <a:schemeClr val="accent6">
            <a:alpha val="90000"/>
            <a:hueOff val="0"/>
            <a:satOff val="0"/>
            <a:lumOff val="0"/>
            <a:alphaOff val="-2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Backtrack Sepsis Indicator by 12 hours</a:t>
          </a:r>
        </a:p>
      </dsp:txBody>
      <dsp:txXfrm>
        <a:off x="2835493" y="36807"/>
        <a:ext cx="1934998" cy="1132804"/>
      </dsp:txXfrm>
    </dsp:sp>
    <dsp:sp modelId="{9B2B586B-7C6D-154D-B3F3-7576C7DC0184}">
      <dsp:nvSpPr>
        <dsp:cNvPr id="0" name=""/>
        <dsp:cNvSpPr/>
      </dsp:nvSpPr>
      <dsp:spPr>
        <a:xfrm rot="5400000">
          <a:off x="5126077" y="958915"/>
          <a:ext cx="1494621" cy="180493"/>
        </a:xfrm>
        <a:prstGeom prst="rect">
          <a:avLst/>
        </a:prstGeom>
        <a:solidFill>
          <a:schemeClr val="accent6">
            <a:shade val="90000"/>
            <a:hueOff val="-177946"/>
            <a:satOff val="-3885"/>
            <a:lumOff val="25714"/>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4D1FF56D-378F-8F44-A9AC-7756EBC7C560}">
      <dsp:nvSpPr>
        <dsp:cNvPr id="0" name=""/>
        <dsp:cNvSpPr/>
      </dsp:nvSpPr>
      <dsp:spPr>
        <a:xfrm>
          <a:off x="5467545" y="1564"/>
          <a:ext cx="2005484" cy="1203290"/>
        </a:xfrm>
        <a:prstGeom prst="roundRect">
          <a:avLst>
            <a:gd name="adj" fmla="val 10000"/>
          </a:avLst>
        </a:prstGeom>
        <a:solidFill>
          <a:schemeClr val="accent6">
            <a:alpha val="90000"/>
            <a:hueOff val="0"/>
            <a:satOff val="0"/>
            <a:lumOff val="0"/>
            <a:alphaOff val="-3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Interpolate to remove missing values</a:t>
          </a:r>
        </a:p>
      </dsp:txBody>
      <dsp:txXfrm>
        <a:off x="5502788" y="36807"/>
        <a:ext cx="1934998" cy="1132804"/>
      </dsp:txXfrm>
    </dsp:sp>
    <dsp:sp modelId="{4E53A789-79E9-1B4F-829B-7BEA7B3CF3D9}">
      <dsp:nvSpPr>
        <dsp:cNvPr id="0" name=""/>
        <dsp:cNvSpPr/>
      </dsp:nvSpPr>
      <dsp:spPr>
        <a:xfrm rot="5400000">
          <a:off x="5126077" y="2463029"/>
          <a:ext cx="1494621" cy="180493"/>
        </a:xfrm>
        <a:prstGeom prst="rect">
          <a:avLst/>
        </a:prstGeom>
        <a:solidFill>
          <a:schemeClr val="accent6">
            <a:shade val="90000"/>
            <a:hueOff val="-207604"/>
            <a:satOff val="-4532"/>
            <a:lumOff val="30000"/>
            <a:alphaOff val="0"/>
          </a:schemeClr>
        </a:solidFill>
        <a:ln>
          <a:noFill/>
        </a:ln>
        <a:effectLst/>
      </dsp:spPr>
      <dsp:style>
        <a:lnRef idx="0">
          <a:scrgbClr r="0" g="0" b="0"/>
        </a:lnRef>
        <a:fillRef idx="2">
          <a:scrgbClr r="0" g="0" b="0"/>
        </a:fillRef>
        <a:effectRef idx="1">
          <a:scrgbClr r="0" g="0" b="0"/>
        </a:effectRef>
        <a:fontRef idx="minor">
          <a:schemeClr val="dk1"/>
        </a:fontRef>
      </dsp:style>
    </dsp:sp>
    <dsp:sp modelId="{0283175E-93CC-DC4D-B70F-63FDA5D9D889}">
      <dsp:nvSpPr>
        <dsp:cNvPr id="0" name=""/>
        <dsp:cNvSpPr/>
      </dsp:nvSpPr>
      <dsp:spPr>
        <a:xfrm>
          <a:off x="5467545" y="1505678"/>
          <a:ext cx="2005484" cy="1203290"/>
        </a:xfrm>
        <a:prstGeom prst="roundRect">
          <a:avLst>
            <a:gd name="adj" fmla="val 10000"/>
          </a:avLst>
        </a:prstGeom>
        <a:solidFill>
          <a:schemeClr val="accent6">
            <a:alpha val="90000"/>
            <a:hueOff val="0"/>
            <a:satOff val="0"/>
            <a:lumOff val="0"/>
            <a:alphaOff val="-3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Adjust observation window to 36 hours</a:t>
          </a:r>
        </a:p>
      </dsp:txBody>
      <dsp:txXfrm>
        <a:off x="5502788" y="1540921"/>
        <a:ext cx="1934998" cy="1132804"/>
      </dsp:txXfrm>
    </dsp:sp>
    <dsp:sp modelId="{685D8D7A-E84F-B042-84E8-52E713B04098}">
      <dsp:nvSpPr>
        <dsp:cNvPr id="0" name=""/>
        <dsp:cNvSpPr/>
      </dsp:nvSpPr>
      <dsp:spPr>
        <a:xfrm>
          <a:off x="5467545" y="3009791"/>
          <a:ext cx="2005484" cy="1203290"/>
        </a:xfrm>
        <a:prstGeom prst="roundRect">
          <a:avLst>
            <a:gd name="adj" fmla="val 10000"/>
          </a:avLst>
        </a:prstGeom>
        <a:solidFill>
          <a:schemeClr val="accent6">
            <a:alpha val="90000"/>
            <a:hueOff val="0"/>
            <a:satOff val="0"/>
            <a:lumOff val="0"/>
            <a:alpha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FINAL INPUT OUTPUT CREATION</a:t>
          </a:r>
        </a:p>
      </dsp:txBody>
      <dsp:txXfrm>
        <a:off x="5502788" y="3045034"/>
        <a:ext cx="1934998" cy="113280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1C5D6-F570-0E46-A40A-383B43B0F906}"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AB4EE-34A5-F841-A587-9AA97CD17996}" type="slidenum">
              <a:rPr lang="en-US" smtClean="0"/>
              <a:t>‹#›</a:t>
            </a:fld>
            <a:endParaRPr lang="en-US"/>
          </a:p>
        </p:txBody>
      </p:sp>
    </p:spTree>
    <p:extLst>
      <p:ext uri="{BB962C8B-B14F-4D97-AF65-F5344CB8AC3E}">
        <p14:creationId xmlns:p14="http://schemas.microsoft.com/office/powerpoint/2010/main" val="2082337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1</a:t>
            </a:r>
          </a:p>
          <a:p>
            <a:r>
              <a:rPr lang="en-US" sz="1200" kern="1200" dirty="0">
                <a:solidFill>
                  <a:schemeClr val="tx1"/>
                </a:solidFill>
                <a:effectLst/>
                <a:latin typeface="+mn-lt"/>
                <a:ea typeface="+mn-ea"/>
                <a:cs typeface="+mn-cs"/>
              </a:rPr>
              <a:t>Hi everyone I’m Mike . Today I’ll be talking about work I’ve done for creating an algorithm to detect Sepsis in ICU Patients.</a:t>
            </a:r>
          </a:p>
        </p:txBody>
      </p:sp>
      <p:sp>
        <p:nvSpPr>
          <p:cNvPr id="4" name="Slide Number Placeholder 3"/>
          <p:cNvSpPr>
            <a:spLocks noGrp="1"/>
          </p:cNvSpPr>
          <p:nvPr>
            <p:ph type="sldNum" sz="quarter" idx="5"/>
          </p:nvPr>
        </p:nvSpPr>
        <p:spPr/>
        <p:txBody>
          <a:bodyPr/>
          <a:lstStyle/>
          <a:p>
            <a:fld id="{9AAAB4EE-34A5-F841-A587-9AA97CD17996}" type="slidenum">
              <a:rPr lang="en-US" smtClean="0"/>
              <a:t>1</a:t>
            </a:fld>
            <a:endParaRPr lang="en-US"/>
          </a:p>
        </p:txBody>
      </p:sp>
    </p:spTree>
    <p:extLst>
      <p:ext uri="{BB962C8B-B14F-4D97-AF65-F5344CB8AC3E}">
        <p14:creationId xmlns:p14="http://schemas.microsoft.com/office/powerpoint/2010/main" val="4252415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8 </a:t>
            </a:r>
          </a:p>
          <a:p>
            <a:r>
              <a:rPr lang="en-US" sz="1200" kern="1200" dirty="0">
                <a:solidFill>
                  <a:schemeClr val="tx1"/>
                </a:solidFill>
                <a:effectLst/>
                <a:latin typeface="+mn-lt"/>
                <a:ea typeface="+mn-ea"/>
                <a:cs typeface="+mn-cs"/>
              </a:rPr>
              <a:t>To sum up, using attention can help save patient lives. The average recall for the 36 hour prediction window is 91 %. And currently only about 66% of sepsis cases are correctly identified in the ICU. I can take the ratio of these two numbers and say that Attention identifies 40% more sepsis patients than what is currently being done.. A down side is that the medical professionals would need 36 hours of data, and complete labs, which might not always be the case.</a:t>
            </a:r>
          </a:p>
          <a:p>
            <a:endParaRPr lang="en-US" dirty="0"/>
          </a:p>
          <a:p>
            <a:r>
              <a:rPr lang="en-US" dirty="0"/>
              <a:t>*describe attention* talk about more</a:t>
            </a:r>
          </a:p>
        </p:txBody>
      </p:sp>
      <p:sp>
        <p:nvSpPr>
          <p:cNvPr id="4" name="Slide Number Placeholder 3"/>
          <p:cNvSpPr>
            <a:spLocks noGrp="1"/>
          </p:cNvSpPr>
          <p:nvPr>
            <p:ph type="sldNum" sz="quarter" idx="5"/>
          </p:nvPr>
        </p:nvSpPr>
        <p:spPr/>
        <p:txBody>
          <a:bodyPr/>
          <a:lstStyle/>
          <a:p>
            <a:fld id="{9AAAB4EE-34A5-F841-A587-9AA97CD17996}" type="slidenum">
              <a:rPr lang="en-US" smtClean="0"/>
              <a:t>10</a:t>
            </a:fld>
            <a:endParaRPr lang="en-US"/>
          </a:p>
        </p:txBody>
      </p:sp>
    </p:spTree>
    <p:extLst>
      <p:ext uri="{BB962C8B-B14F-4D97-AF65-F5344CB8AC3E}">
        <p14:creationId xmlns:p14="http://schemas.microsoft.com/office/powerpoint/2010/main" val="317872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my name is Mike. I received my undergraduate degree in biochemistry from Cornell. And have masters degrees from Tufts and the University of New Hampshire. I have a long career in pharmaceuticals and healthcare working at Pfizer and Lonza making vaccines. My passion is bridging the intersections with pharma, healthcare, and computer science to solve health related problems. Although not entirely related on forging a path to decarbonization, I’ve been helping patients and people for most of my career, and I’m excited about the idea of helping the community focus on sustainable energy initiatives. I would be more than happy contributing to the energy center community. Thank you!</a:t>
            </a:r>
          </a:p>
        </p:txBody>
      </p:sp>
      <p:sp>
        <p:nvSpPr>
          <p:cNvPr id="4" name="Slide Number Placeholder 3"/>
          <p:cNvSpPr>
            <a:spLocks noGrp="1"/>
          </p:cNvSpPr>
          <p:nvPr>
            <p:ph type="sldNum" sz="quarter" idx="5"/>
          </p:nvPr>
        </p:nvSpPr>
        <p:spPr/>
        <p:txBody>
          <a:bodyPr/>
          <a:lstStyle/>
          <a:p>
            <a:fld id="{9AAAB4EE-34A5-F841-A587-9AA97CD17996}" type="slidenum">
              <a:rPr lang="en-US" smtClean="0"/>
              <a:t>11</a:t>
            </a:fld>
            <a:endParaRPr lang="en-US"/>
          </a:p>
        </p:txBody>
      </p:sp>
    </p:spTree>
    <p:extLst>
      <p:ext uri="{BB962C8B-B14F-4D97-AF65-F5344CB8AC3E}">
        <p14:creationId xmlns:p14="http://schemas.microsoft.com/office/powerpoint/2010/main" val="12083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in Point</a:t>
            </a:r>
          </a:p>
        </p:txBody>
      </p:sp>
      <p:sp>
        <p:nvSpPr>
          <p:cNvPr id="4" name="Slide Number Placeholder 3"/>
          <p:cNvSpPr>
            <a:spLocks noGrp="1"/>
          </p:cNvSpPr>
          <p:nvPr>
            <p:ph type="sldNum" sz="quarter" idx="5"/>
          </p:nvPr>
        </p:nvSpPr>
        <p:spPr/>
        <p:txBody>
          <a:bodyPr/>
          <a:lstStyle/>
          <a:p>
            <a:fld id="{9AAAB4EE-34A5-F841-A587-9AA97CD17996}" type="slidenum">
              <a:rPr lang="en-US" smtClean="0"/>
              <a:t>12</a:t>
            </a:fld>
            <a:endParaRPr lang="en-US"/>
          </a:p>
        </p:txBody>
      </p:sp>
    </p:spTree>
    <p:extLst>
      <p:ext uri="{BB962C8B-B14F-4D97-AF65-F5344CB8AC3E}">
        <p14:creationId xmlns:p14="http://schemas.microsoft.com/office/powerpoint/2010/main" val="10766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So what are the consequence of predicting wrong?  Of the patients that actually had sepsis, the classifier was only able to correctly identify 96% of them. The error in our classification would be the 4% that were not identified, which is a Type II error. In a hospital setting, we want to make sure sure we do not commit a Type II error, predicting no sepsis when there actually is. However, type I errors, where the algorithm predicts sepsis in the but the patient is not actually going into sepsis, is forgivable, but the hospital would be wasting staff and resources.</a:t>
            </a:r>
          </a:p>
        </p:txBody>
      </p:sp>
      <p:sp>
        <p:nvSpPr>
          <p:cNvPr id="4" name="Slide Number Placeholder 3"/>
          <p:cNvSpPr>
            <a:spLocks noGrp="1"/>
          </p:cNvSpPr>
          <p:nvPr>
            <p:ph type="sldNum" sz="quarter" idx="5"/>
          </p:nvPr>
        </p:nvSpPr>
        <p:spPr/>
        <p:txBody>
          <a:bodyPr/>
          <a:lstStyle/>
          <a:p>
            <a:fld id="{9AAAB4EE-34A5-F841-A587-9AA97CD17996}" type="slidenum">
              <a:rPr lang="en-US" smtClean="0"/>
              <a:t>13</a:t>
            </a:fld>
            <a:endParaRPr lang="en-US"/>
          </a:p>
        </p:txBody>
      </p:sp>
    </p:spTree>
    <p:extLst>
      <p:ext uri="{BB962C8B-B14F-4D97-AF65-F5344CB8AC3E}">
        <p14:creationId xmlns:p14="http://schemas.microsoft.com/office/powerpoint/2010/main" val="162654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getting a prediction at each time point, we can show a metric for each. The plot shows the recall at each hour on the hold set set. Overall, the model is performing very well for each hour. Out of 100 patients who do develop sepsis, the model will classify 96 of them correctly. Roughly a third of the patients that do develop sepsis die because of being diagnosed too late. I can estimate this as 33 and take the ratio of my recall, showing that the estimator is 2 time more receptive.</a:t>
            </a:r>
          </a:p>
        </p:txBody>
      </p:sp>
      <p:sp>
        <p:nvSpPr>
          <p:cNvPr id="4" name="Slide Number Placeholder 3"/>
          <p:cNvSpPr>
            <a:spLocks noGrp="1"/>
          </p:cNvSpPr>
          <p:nvPr>
            <p:ph type="sldNum" sz="quarter" idx="5"/>
          </p:nvPr>
        </p:nvSpPr>
        <p:spPr/>
        <p:txBody>
          <a:bodyPr/>
          <a:lstStyle/>
          <a:p>
            <a:fld id="{9AAAB4EE-34A5-F841-A587-9AA97CD17996}" type="slidenum">
              <a:rPr lang="en-US" smtClean="0"/>
              <a:t>17</a:t>
            </a:fld>
            <a:endParaRPr lang="en-US"/>
          </a:p>
        </p:txBody>
      </p:sp>
    </p:spTree>
    <p:extLst>
      <p:ext uri="{BB962C8B-B14F-4D97-AF65-F5344CB8AC3E}">
        <p14:creationId xmlns:p14="http://schemas.microsoft.com/office/powerpoint/2010/main" val="139305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Although patient profiles are treated as time series, there are some features that are correlated independent of time. Because there are so many indicators, pairwise correlations would be hard to show. As a preliminary pass, I picked the highest values for positive r squared and negative r squared. Neither of which really separate the two classes by much, but there are correlations existing in the data.</a:t>
            </a:r>
          </a:p>
        </p:txBody>
      </p:sp>
      <p:sp>
        <p:nvSpPr>
          <p:cNvPr id="4" name="Slide Number Placeholder 3"/>
          <p:cNvSpPr>
            <a:spLocks noGrp="1"/>
          </p:cNvSpPr>
          <p:nvPr>
            <p:ph type="sldNum" sz="quarter" idx="5"/>
          </p:nvPr>
        </p:nvSpPr>
        <p:spPr/>
        <p:txBody>
          <a:bodyPr/>
          <a:lstStyle/>
          <a:p>
            <a:fld id="{9AAAB4EE-34A5-F841-A587-9AA97CD17996}" type="slidenum">
              <a:rPr lang="en-US" smtClean="0"/>
              <a:t>19</a:t>
            </a:fld>
            <a:endParaRPr lang="en-US"/>
          </a:p>
        </p:txBody>
      </p:sp>
    </p:spTree>
    <p:extLst>
      <p:ext uri="{BB962C8B-B14F-4D97-AF65-F5344CB8AC3E}">
        <p14:creationId xmlns:p14="http://schemas.microsoft.com/office/powerpoint/2010/main" val="228874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dataset there is a 6% prevalence of sepsis and if patients do develop sepsis most patients develop sepsis withing 7 to 10 hours after ICU admission.  Another problem I ran into is that the lengths of observations for each patient are different. Some patients may have 400 hours of data and then go into sepsis, and some others maybe have only 10 hours of data but do not. So the length of the observation window becomes a problem. The bottom plot shows the number of ‘extra’ rows I can create as function of the observation window size - I  can use a sliding window across a patient of  a certain length, and each window can be treated as a new patient. </a:t>
            </a:r>
            <a:r>
              <a:rPr lang="en-US" dirty="0"/>
              <a:t>Depending on the observation window size, more ‘patient’ samples can be obtained.</a:t>
            </a:r>
          </a:p>
          <a:p>
            <a:endParaRPr lang="en-US" sz="1200" kern="1200" dirty="0">
              <a:solidFill>
                <a:schemeClr val="tx1"/>
              </a:solidFill>
              <a:effectLst/>
              <a:latin typeface="+mn-lt"/>
              <a:ea typeface="+mn-ea"/>
              <a:cs typeface="+mn-cs"/>
            </a:endParaRPr>
          </a:p>
          <a:p>
            <a:endParaRPr lang="en-US" dirty="0"/>
          </a:p>
          <a:p>
            <a:r>
              <a:rPr lang="en-US" dirty="0"/>
              <a:t>number of patients add something else</a:t>
            </a:r>
          </a:p>
        </p:txBody>
      </p:sp>
      <p:sp>
        <p:nvSpPr>
          <p:cNvPr id="4" name="Slide Number Placeholder 3"/>
          <p:cNvSpPr>
            <a:spLocks noGrp="1"/>
          </p:cNvSpPr>
          <p:nvPr>
            <p:ph type="sldNum" sz="quarter" idx="5"/>
          </p:nvPr>
        </p:nvSpPr>
        <p:spPr/>
        <p:txBody>
          <a:bodyPr/>
          <a:lstStyle/>
          <a:p>
            <a:fld id="{9AAAB4EE-34A5-F841-A587-9AA97CD17996}" type="slidenum">
              <a:rPr lang="en-US" smtClean="0"/>
              <a:t>20</a:t>
            </a:fld>
            <a:endParaRPr lang="en-US"/>
          </a:p>
        </p:txBody>
      </p:sp>
    </p:spTree>
    <p:extLst>
      <p:ext uri="{BB962C8B-B14F-4D97-AF65-F5344CB8AC3E}">
        <p14:creationId xmlns:p14="http://schemas.microsoft.com/office/powerpoint/2010/main" val="733885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typical patient profile looks something like this. What you are seeing the last 36 hours for that same ICU patient. The blue line indicates the patients body temp and the redline </a:t>
            </a:r>
            <a:r>
              <a:rPr lang="en-US" sz="1200" kern="1200" dirty="0" err="1">
                <a:solidFill>
                  <a:schemeClr val="tx1"/>
                </a:solidFill>
                <a:effectLst/>
                <a:latin typeface="+mn-lt"/>
                <a:ea typeface="+mn-ea"/>
                <a:cs typeface="+mn-cs"/>
              </a:rPr>
              <a:t>indicatd</a:t>
            </a:r>
            <a:r>
              <a:rPr lang="en-US" sz="1200" kern="1200" dirty="0">
                <a:solidFill>
                  <a:schemeClr val="tx1"/>
                </a:solidFill>
                <a:effectLst/>
                <a:latin typeface="+mn-lt"/>
                <a:ea typeface="+mn-ea"/>
                <a:cs typeface="+mn-cs"/>
              </a:rPr>
              <a:t> when the patient went into sepsis. The patient when into sepsis after 331 hours in the ICU. My idea is to to obtain a continuous probability stream at each time point indicating how likely sepsis is in the next 12 hours for a patient. This will can allow for risk score assignment for each patient at each hour and provide warnings  when sepsis will happen for a patient.</a:t>
            </a:r>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21</a:t>
            </a:fld>
            <a:endParaRPr lang="en-US"/>
          </a:p>
        </p:txBody>
      </p:sp>
    </p:spTree>
    <p:extLst>
      <p:ext uri="{BB962C8B-B14F-4D97-AF65-F5344CB8AC3E}">
        <p14:creationId xmlns:p14="http://schemas.microsoft.com/office/powerpoint/2010/main" val="351187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3</a:t>
            </a:r>
          </a:p>
          <a:p>
            <a:r>
              <a:rPr lang="en-US" sz="1200" kern="1200" dirty="0">
                <a:solidFill>
                  <a:schemeClr val="tx1"/>
                </a:solidFill>
                <a:effectLst/>
                <a:latin typeface="+mn-lt"/>
                <a:ea typeface="+mn-ea"/>
                <a:cs typeface="+mn-cs"/>
              </a:rPr>
              <a:t>I started with the MICIV IV repository which contains 15 million patient records for  some select hospitals in Boston. After a few queries, aggregating , merges, stratification and linkages with hospital lab and sensor data I end up with a clean interpolated multivariate time series for sepsis prediction. Followed by a few label offsets, the problem becomes: Can we predict whether or not a patient will go into septic shock in the next 12 hours given a 36 hour observation window! </a:t>
            </a:r>
          </a:p>
          <a:p>
            <a:endParaRPr lang="en-US" dirty="0"/>
          </a:p>
          <a:p>
            <a:r>
              <a:rPr lang="en-US" dirty="0"/>
              <a:t>Don’t call it MIMIC, be less specific</a:t>
            </a:r>
          </a:p>
        </p:txBody>
      </p:sp>
      <p:sp>
        <p:nvSpPr>
          <p:cNvPr id="4" name="Slide Number Placeholder 3"/>
          <p:cNvSpPr>
            <a:spLocks noGrp="1"/>
          </p:cNvSpPr>
          <p:nvPr>
            <p:ph type="sldNum" sz="quarter" idx="5"/>
          </p:nvPr>
        </p:nvSpPr>
        <p:spPr/>
        <p:txBody>
          <a:bodyPr/>
          <a:lstStyle/>
          <a:p>
            <a:fld id="{9AAAB4EE-34A5-F841-A587-9AA97CD17996}" type="slidenum">
              <a:rPr lang="en-US" smtClean="0"/>
              <a:t>22</a:t>
            </a:fld>
            <a:endParaRPr lang="en-US"/>
          </a:p>
        </p:txBody>
      </p:sp>
    </p:spTree>
    <p:extLst>
      <p:ext uri="{BB962C8B-B14F-4D97-AF65-F5344CB8AC3E}">
        <p14:creationId xmlns:p14="http://schemas.microsoft.com/office/powerpoint/2010/main" val="337321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Sepsis</a:t>
            </a:r>
            <a:r>
              <a:rPr lang="en-US" sz="1200" b="0" i="0" kern="1200" dirty="0">
                <a:solidFill>
                  <a:schemeClr val="tx1"/>
                </a:solidFill>
                <a:effectLst/>
                <a:latin typeface="+mn-lt"/>
                <a:ea typeface="+mn-ea"/>
                <a:cs typeface="+mn-cs"/>
              </a:rPr>
              <a:t> is a potentially life-threatening condition caused by the body's response to an infection. The body normally releases chemicals into the bloodstream to fight an infection. However,  when the body's response to these chemicals are out of balance, multiple organ failure can occur. Symptoms include Shortness of Breath, High heart rate, and fever and death in some cases.</a:t>
            </a:r>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2</a:t>
            </a:fld>
            <a:endParaRPr lang="en-US"/>
          </a:p>
        </p:txBody>
      </p:sp>
    </p:spTree>
    <p:extLst>
      <p:ext uri="{BB962C8B-B14F-4D97-AF65-F5344CB8AC3E}">
        <p14:creationId xmlns:p14="http://schemas.microsoft.com/office/powerpoint/2010/main" val="43472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Script</a:t>
            </a:r>
          </a:p>
          <a:p>
            <a:r>
              <a:rPr lang="en-US" sz="1200" kern="1200" dirty="0">
                <a:solidFill>
                  <a:schemeClr val="tx1"/>
                </a:solidFill>
                <a:effectLst/>
                <a:latin typeface="+mn-lt"/>
                <a:ea typeface="+mn-ea"/>
                <a:cs typeface="+mn-cs"/>
              </a:rPr>
              <a:t>The problem is that  sepsis is the 11th leading cause of death for patients in the ICU. About 1.7 million people develop Sepsis and of those 270,000 die.  On average, however, a third of these deaths could have been prevented if diagnosed earlier. My Idea is to use to deep learning techniques to help medical professionals, identify when sepsis will occur as early as possible. But how would this work in practice? Let me show you how this would work. (Open Demo)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Demo Script</a:t>
            </a:r>
          </a:p>
          <a:p>
            <a:r>
              <a:rPr lang="en-US" sz="1200" kern="1200" dirty="0">
                <a:solidFill>
                  <a:schemeClr val="tx1"/>
                </a:solidFill>
                <a:effectLst/>
                <a:latin typeface="+mn-lt"/>
                <a:ea typeface="+mn-ea"/>
                <a:cs typeface="+mn-cs"/>
              </a:rPr>
              <a:t>I created a tool that allows medical professionals to predict when a patient will go into septic. You provide the algorithm with 36 hours of patient observation data. The algorithm will provide the probability that a patient will go into sepsis in the next 12 hours. Here are the column indicator labels. Below is a data visualizer for medical professionals to track when the patient goes into sepsis, as well as any one of the 33 covariates. Finally, the probability trajectory at each hour for this patient is returned. For this example, the patient went into sepsis after 254 hours in the ICU, but a warning for sepsis could have been thrown after the patients' 243 hour. So how did I arrive here? </a:t>
            </a:r>
          </a:p>
          <a:p>
            <a:endParaRPr lang="en-US" sz="1200" b="0" i="0" u="none" strike="noStrike" kern="1200" dirty="0">
              <a:solidFill>
                <a:schemeClr val="tx1"/>
              </a:solidFill>
              <a:effectLst/>
              <a:latin typeface="+mn-lt"/>
              <a:ea typeface="+mn-ea"/>
              <a:cs typeface="+mn-cs"/>
            </a:endParaRPr>
          </a:p>
          <a:p>
            <a:pPr rtl="0" fontAlgn="base"/>
            <a:br>
              <a:rPr lang="en-US" dirty="0"/>
            </a:br>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3</a:t>
            </a:fld>
            <a:endParaRPr lang="en-US"/>
          </a:p>
        </p:txBody>
      </p:sp>
    </p:spTree>
    <p:extLst>
      <p:ext uri="{BB962C8B-B14F-4D97-AF65-F5344CB8AC3E}">
        <p14:creationId xmlns:p14="http://schemas.microsoft.com/office/powerpoint/2010/main" val="280271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Demo Script</a:t>
            </a:r>
          </a:p>
          <a:p>
            <a:r>
              <a:rPr lang="en-US" sz="1200" kern="1200" dirty="0">
                <a:solidFill>
                  <a:schemeClr val="tx1"/>
                </a:solidFill>
                <a:effectLst/>
                <a:latin typeface="+mn-lt"/>
                <a:ea typeface="+mn-ea"/>
                <a:cs typeface="+mn-cs"/>
              </a:rPr>
              <a:t>I created a tool that allows medical professionals to predict when a patient will go into sepsis. You provide the algorithm with 36 hours of patient observation data. And the algorithm will provide the probability that a patient will go into sepsis in the next 12 hours. Here are the column indicator labels. Below is a data visualizer for medical professionals to track when the patient does go into sepsis, as well as any one of the 33 covariates. Finally, the probability trajectory at each hour for this patient is returned. For this example, the patient went into sepsis after 254 hours in the ICU, but a warning for sepsis could have been thrown a few hours earlier. So how did I arrive here? </a:t>
            </a:r>
          </a:p>
          <a:p>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4</a:t>
            </a:fld>
            <a:endParaRPr lang="en-US"/>
          </a:p>
        </p:txBody>
      </p:sp>
    </p:spTree>
    <p:extLst>
      <p:ext uri="{BB962C8B-B14F-4D97-AF65-F5344CB8AC3E}">
        <p14:creationId xmlns:p14="http://schemas.microsoft.com/office/powerpoint/2010/main" val="417638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Script </a:t>
            </a:r>
          </a:p>
          <a:p>
            <a:r>
              <a:rPr lang="en-US" sz="1200" kern="1200" dirty="0">
                <a:solidFill>
                  <a:schemeClr val="tx1"/>
                </a:solidFill>
                <a:effectLst/>
                <a:latin typeface="+mn-lt"/>
                <a:ea typeface="+mn-ea"/>
                <a:cs typeface="+mn-cs"/>
              </a:rPr>
              <a:t>I started with the MICIV IV repository which contains 30 million patient records for  some select hospitals in Boston. I extracted all records of ICU patients with labels of whether or not they went into sepsis and merged these patient profiles with sensor and lab data. I aggregated to 36 hours and then linearly interpolated. I then trained  an LSTM to get continuous predictions at each hour and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to obtain what features are most important I finally deployed a </a:t>
            </a:r>
            <a:r>
              <a:rPr lang="en-US" sz="1200" kern="1200" dirty="0" err="1">
                <a:solidFill>
                  <a:schemeClr val="tx1"/>
                </a:solidFill>
                <a:effectLst/>
                <a:latin typeface="+mn-lt"/>
                <a:ea typeface="+mn-ea"/>
                <a:cs typeface="+mn-cs"/>
              </a:rPr>
              <a:t>streamlit</a:t>
            </a:r>
            <a:r>
              <a:rPr lang="en-US" sz="1200" kern="1200" dirty="0">
                <a:solidFill>
                  <a:schemeClr val="tx1"/>
                </a:solidFill>
                <a:effectLst/>
                <a:latin typeface="+mn-lt"/>
                <a:ea typeface="+mn-ea"/>
                <a:cs typeface="+mn-cs"/>
              </a:rPr>
              <a:t> app on Heroku, and created C++ app for faster implementation use in hospitals.</a:t>
            </a:r>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5</a:t>
            </a:fld>
            <a:endParaRPr lang="en-US"/>
          </a:p>
        </p:txBody>
      </p:sp>
    </p:spTree>
    <p:extLst>
      <p:ext uri="{BB962C8B-B14F-4D97-AF65-F5344CB8AC3E}">
        <p14:creationId xmlns:p14="http://schemas.microsoft.com/office/powerpoint/2010/main" val="70522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4</a:t>
            </a:r>
          </a:p>
          <a:p>
            <a:r>
              <a:rPr lang="en-US" sz="1200" kern="1200" dirty="0">
                <a:solidFill>
                  <a:schemeClr val="tx1"/>
                </a:solidFill>
                <a:effectLst/>
                <a:latin typeface="+mn-lt"/>
                <a:ea typeface="+mn-ea"/>
                <a:cs typeface="+mn-cs"/>
              </a:rPr>
              <a:t>Because there are so many features available for each patient and generating all possible feature permutations for feature engineering would take an O(n!)  amount of time, I decided to use an LSTM with attention model. The model allows for continuous predictions at each time point and considers the temporal evolution of the features. The attention part of the network allows the model to infer what are the most important indicators for identifying sepsis. </a:t>
            </a:r>
            <a:endParaRPr lang="en-US" dirty="0"/>
          </a:p>
        </p:txBody>
      </p:sp>
      <p:sp>
        <p:nvSpPr>
          <p:cNvPr id="4" name="Slide Number Placeholder 3"/>
          <p:cNvSpPr>
            <a:spLocks noGrp="1"/>
          </p:cNvSpPr>
          <p:nvPr>
            <p:ph type="sldNum" sz="quarter" idx="5"/>
          </p:nvPr>
        </p:nvSpPr>
        <p:spPr/>
        <p:txBody>
          <a:bodyPr/>
          <a:lstStyle/>
          <a:p>
            <a:fld id="{9AAAB4EE-34A5-F841-A587-9AA97CD17996}" type="slidenum">
              <a:rPr lang="en-US" smtClean="0"/>
              <a:t>6</a:t>
            </a:fld>
            <a:endParaRPr lang="en-US"/>
          </a:p>
        </p:txBody>
      </p:sp>
    </p:spTree>
    <p:extLst>
      <p:ext uri="{BB962C8B-B14F-4D97-AF65-F5344CB8AC3E}">
        <p14:creationId xmlns:p14="http://schemas.microsoft.com/office/powerpoint/2010/main" val="412286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Because of the imbalance in the dataset, training the model was difficult. Prevalence of sepsis is less than 2%. To adjust for this, I used a weighted loss function to penalize the estimator more when it incorrectly predicted a person was going into sepsis. The most important metric to optimize in a hospital setting is recall, which was 91%. I can say of the patients that actually developed sepsis, the model predicted 91% of them within 12 hours. The AUC score, is also very high for this model, around .92. Keeping in mind that a perfect estimator hugs the top left corner, and an estimator doing no better than random guessing is closer to the red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Slide 7</a:t>
            </a:r>
          </a:p>
          <a:p>
            <a:r>
              <a:rPr lang="en-US" sz="1200" kern="1200" dirty="0">
                <a:solidFill>
                  <a:schemeClr val="tx1"/>
                </a:solidFill>
                <a:effectLst/>
                <a:latin typeface="+mn-lt"/>
                <a:ea typeface="+mn-ea"/>
                <a:cs typeface="+mn-cs"/>
              </a:rPr>
              <a:t> 1.4 % sepsis events</a:t>
            </a:r>
          </a:p>
          <a:p>
            <a:r>
              <a:rPr lang="en-US" sz="1200" kern="1200" dirty="0">
                <a:solidFill>
                  <a:schemeClr val="tx1"/>
                </a:solidFill>
                <a:effectLst/>
                <a:latin typeface="+mn-lt"/>
                <a:ea typeface="+mn-ea"/>
                <a:cs typeface="+mn-cs"/>
              </a:rPr>
              <a:t>11.5 million non sepsis labels to 158k labels</a:t>
            </a:r>
          </a:p>
          <a:p>
            <a:r>
              <a:rPr lang="en-US" sz="1400" dirty="0"/>
              <a:t>Pros</a:t>
            </a:r>
          </a:p>
          <a:p>
            <a:pPr lvl="1"/>
            <a:r>
              <a:rPr lang="en-US" sz="1400" dirty="0"/>
              <a:t>True time series prediction, not memoryless</a:t>
            </a:r>
          </a:p>
          <a:p>
            <a:pPr lvl="1"/>
            <a:r>
              <a:rPr lang="en-US" sz="1400" dirty="0"/>
              <a:t>Considers changes in sensor data</a:t>
            </a:r>
          </a:p>
          <a:p>
            <a:pPr lvl="1"/>
            <a:r>
              <a:rPr lang="en-US" sz="1400" dirty="0"/>
              <a:t>Very predictive</a:t>
            </a:r>
          </a:p>
          <a:p>
            <a:r>
              <a:rPr lang="en-US" sz="1400" dirty="0"/>
              <a:t>Cons</a:t>
            </a:r>
          </a:p>
          <a:p>
            <a:pPr lvl="1"/>
            <a:r>
              <a:rPr lang="en-US" sz="1400" dirty="0"/>
              <a:t>Not as explainable</a:t>
            </a:r>
          </a:p>
          <a:p>
            <a:pPr lvl="1"/>
            <a:r>
              <a:rPr lang="en-US" sz="1400" dirty="0"/>
              <a:t>More difficult to define a valuation metric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my </a:t>
            </a:r>
            <a:r>
              <a:rPr lang="en-US" sz="1200" kern="1200" dirty="0" err="1">
                <a:solidFill>
                  <a:schemeClr val="tx1"/>
                </a:solidFill>
                <a:effectLst/>
                <a:latin typeface="+mn-lt"/>
                <a:ea typeface="+mn-ea"/>
                <a:cs typeface="+mn-cs"/>
              </a:rPr>
              <a:t>alogithm</a:t>
            </a:r>
            <a:r>
              <a:rPr lang="en-US" sz="1200" kern="1200" dirty="0">
                <a:solidFill>
                  <a:schemeClr val="tx1"/>
                </a:solidFill>
                <a:effectLst/>
                <a:latin typeface="+mn-lt"/>
                <a:ea typeface="+mn-ea"/>
                <a:cs typeface="+mn-cs"/>
              </a:rPr>
              <a:t>, I used an LSTM with attention model. The model treats the data as a true time series, but is less explainable. The reporting metrics look great with recall being around 96%. The left plot shows the trajectory of patient developing sepsis after being in the ICU for 256 hours in blue.. The red line shows the LSTM’s probability of sepsis at every time point. At around the 246th hour mark, the LSTM is predicting more than 50% chance of sepsis at this hour, and even more 1 hour before the patient goes into sepsis. That’s pretty good! The right plot shows a patient not developing sepsis with low probabilities returned by the estimator throughout the observation window. Overall, this is pretty good!</a:t>
            </a:r>
          </a:p>
          <a:p>
            <a:endParaRPr lang="en-US" dirty="0"/>
          </a:p>
          <a:p>
            <a:r>
              <a:rPr lang="en-US" dirty="0" err="1"/>
              <a:t>Disitinquish</a:t>
            </a:r>
            <a:r>
              <a:rPr lang="en-US" dirty="0"/>
              <a:t> them better, positive patient and negative patient</a:t>
            </a:r>
          </a:p>
        </p:txBody>
      </p:sp>
      <p:sp>
        <p:nvSpPr>
          <p:cNvPr id="4" name="Slide Number Placeholder 3"/>
          <p:cNvSpPr>
            <a:spLocks noGrp="1"/>
          </p:cNvSpPr>
          <p:nvPr>
            <p:ph type="sldNum" sz="quarter" idx="5"/>
          </p:nvPr>
        </p:nvSpPr>
        <p:spPr/>
        <p:txBody>
          <a:bodyPr/>
          <a:lstStyle/>
          <a:p>
            <a:fld id="{9AAAB4EE-34A5-F841-A587-9AA97CD17996}" type="slidenum">
              <a:rPr lang="en-US" smtClean="0"/>
              <a:t>7</a:t>
            </a:fld>
            <a:endParaRPr lang="en-US"/>
          </a:p>
        </p:txBody>
      </p:sp>
    </p:spTree>
    <p:extLst>
      <p:ext uri="{BB962C8B-B14F-4D97-AF65-F5344CB8AC3E}">
        <p14:creationId xmlns:p14="http://schemas.microsoft.com/office/powerpoint/2010/main" val="2929401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Slide 6</a:t>
            </a:r>
          </a:p>
          <a:p>
            <a:r>
              <a:rPr lang="en-US" sz="1200" kern="1200" dirty="0">
                <a:solidFill>
                  <a:schemeClr val="tx1"/>
                </a:solidFill>
                <a:effectLst/>
                <a:latin typeface="+mn-lt"/>
                <a:ea typeface="+mn-ea"/>
                <a:cs typeface="+mn-cs"/>
              </a:rPr>
              <a:t>To unlock some of the innerworkings of the LSTM model and to make the model more interpretable, I used </a:t>
            </a:r>
            <a:r>
              <a:rPr lang="en-US" sz="1200" kern="1200" dirty="0" err="1">
                <a:solidFill>
                  <a:schemeClr val="tx1"/>
                </a:solidFill>
                <a:effectLst/>
                <a:latin typeface="+mn-lt"/>
                <a:ea typeface="+mn-ea"/>
                <a:cs typeface="+mn-cs"/>
              </a:rPr>
              <a:t>XGBoost’s</a:t>
            </a:r>
            <a:r>
              <a:rPr lang="en-US" sz="1200" kern="1200" dirty="0">
                <a:solidFill>
                  <a:schemeClr val="tx1"/>
                </a:solidFill>
                <a:effectLst/>
                <a:latin typeface="+mn-lt"/>
                <a:ea typeface="+mn-ea"/>
                <a:cs typeface="+mn-cs"/>
              </a:rPr>
              <a:t> Feature Importance option to identify which indicators are most important. Carbon Dioxide Levels, Age, Gender, and Heart Rate Matter the most, while features like mean artery pressure, saturated oxygen, and systolic blood pressure do no matter at much. Intuitively, older patients would be more at risk than younger patients if onset of sepsis were to occur.</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FIx</a:t>
            </a:r>
            <a:r>
              <a:rPr lang="en-US" sz="1200" kern="1200" dirty="0">
                <a:solidFill>
                  <a:schemeClr val="tx1"/>
                </a:solidFill>
                <a:effectLst/>
                <a:latin typeface="+mn-lt"/>
                <a:ea typeface="+mn-ea"/>
                <a:cs typeface="+mn-cs"/>
              </a:rPr>
              <a:t> Delta t</a:t>
            </a:r>
          </a:p>
          <a:p>
            <a:endParaRPr lang="en-US" sz="1200" kern="1200" dirty="0">
              <a:solidFill>
                <a:schemeClr val="tx1"/>
              </a:solidFill>
              <a:effectLst/>
              <a:latin typeface="+mn-lt"/>
              <a:ea typeface="+mn-ea"/>
              <a:cs typeface="+mn-cs"/>
            </a:endParaRPr>
          </a:p>
          <a:p>
            <a:r>
              <a:rPr lang="en-US" sz="1400" dirty="0" err="1"/>
              <a:t>XGBoost</a:t>
            </a:r>
            <a:endParaRPr lang="en-US" sz="1400" dirty="0"/>
          </a:p>
          <a:p>
            <a:pPr lvl="1"/>
            <a:r>
              <a:rPr lang="en-US" sz="1400" dirty="0"/>
              <a:t>Used widely in the medical field to predict patient outcomes</a:t>
            </a:r>
          </a:p>
          <a:p>
            <a:pPr lvl="1"/>
            <a:r>
              <a:rPr lang="en-US" sz="1400" dirty="0"/>
              <a:t>Interpretable</a:t>
            </a:r>
          </a:p>
          <a:p>
            <a:pPr lvl="1"/>
            <a:r>
              <a:rPr lang="en-US" sz="1400" dirty="0"/>
              <a:t>Feature Importance</a:t>
            </a:r>
          </a:p>
          <a:p>
            <a:pPr lvl="1"/>
            <a:r>
              <a:rPr lang="en-US" sz="1400" dirty="0"/>
              <a:t>Good preliminary results without any hyperparameter tuning </a:t>
            </a:r>
          </a:p>
          <a:p>
            <a:r>
              <a:rPr lang="en-US" sz="1400" dirty="0"/>
              <a:t>Cons</a:t>
            </a:r>
          </a:p>
          <a:p>
            <a:pPr lvl="1"/>
            <a:r>
              <a:rPr lang="en-US" sz="1400" dirty="0"/>
              <a:t>Not treating it as a true time series problem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AB4EE-34A5-F841-A587-9AA97CD17996}" type="slidenum">
              <a:rPr lang="en-US" smtClean="0"/>
              <a:t>8</a:t>
            </a:fld>
            <a:endParaRPr lang="en-US"/>
          </a:p>
        </p:txBody>
      </p:sp>
    </p:spTree>
    <p:extLst>
      <p:ext uri="{BB962C8B-B14F-4D97-AF65-F5344CB8AC3E}">
        <p14:creationId xmlns:p14="http://schemas.microsoft.com/office/powerpoint/2010/main" val="26497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So lets walk though a typical use case. The first plot shows a patient who went into Sepsis at 254 hours, in blue. However, if you examine the probability trajectory around the 240</a:t>
            </a:r>
            <a:r>
              <a:rPr lang="en-US" baseline="30000" dirty="0"/>
              <a:t>th</a:t>
            </a:r>
            <a:r>
              <a:rPr lang="en-US" dirty="0"/>
              <a:t> hour, the likelihood that this patient will go into sepsis is starting to go up. At around the 245</a:t>
            </a:r>
            <a:r>
              <a:rPr lang="en-US" baseline="30000" dirty="0"/>
              <a:t>th</a:t>
            </a:r>
            <a:r>
              <a:rPr lang="en-US" dirty="0"/>
              <a:t> hour, just 10 hours before the patient goes into sepsis, the likelihood is now at 50%! Depending on the threshold chosen, a warning could be delivered to medical professionals in the ICU indicating that sepsis for this patient is imminent, allowing them to triage this patient and intervene. The next plot shows a patient that did not go into sepsis with low probabilities returned throughout.</a:t>
            </a:r>
          </a:p>
        </p:txBody>
      </p:sp>
      <p:sp>
        <p:nvSpPr>
          <p:cNvPr id="4" name="Slide Number Placeholder 3"/>
          <p:cNvSpPr>
            <a:spLocks noGrp="1"/>
          </p:cNvSpPr>
          <p:nvPr>
            <p:ph type="sldNum" sz="quarter" idx="5"/>
          </p:nvPr>
        </p:nvSpPr>
        <p:spPr/>
        <p:txBody>
          <a:bodyPr/>
          <a:lstStyle/>
          <a:p>
            <a:fld id="{9AAAB4EE-34A5-F841-A587-9AA97CD17996}" type="slidenum">
              <a:rPr lang="en-US" smtClean="0"/>
              <a:t>9</a:t>
            </a:fld>
            <a:endParaRPr lang="en-US"/>
          </a:p>
        </p:txBody>
      </p:sp>
    </p:spTree>
    <p:extLst>
      <p:ext uri="{BB962C8B-B14F-4D97-AF65-F5344CB8AC3E}">
        <p14:creationId xmlns:p14="http://schemas.microsoft.com/office/powerpoint/2010/main" val="25641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11/5/20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jpeg"/><Relationship Id="rId1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2F3C-DC33-4B48-90FC-6A624BA60342}"/>
              </a:ext>
            </a:extLst>
          </p:cNvPr>
          <p:cNvSpPr>
            <a:spLocks noGrp="1"/>
          </p:cNvSpPr>
          <p:nvPr>
            <p:ph type="ctrTitle"/>
          </p:nvPr>
        </p:nvSpPr>
        <p:spPr/>
        <p:txBody>
          <a:bodyPr/>
          <a:lstStyle/>
          <a:p>
            <a:r>
              <a:rPr lang="en-US" b="1" dirty="0"/>
              <a:t>Early Detection of Sepsis In ICU Patients</a:t>
            </a:r>
          </a:p>
        </p:txBody>
      </p:sp>
      <p:sp>
        <p:nvSpPr>
          <p:cNvPr id="3" name="Subtitle 2">
            <a:extLst>
              <a:ext uri="{FF2B5EF4-FFF2-40B4-BE49-F238E27FC236}">
                <a16:creationId xmlns:a16="http://schemas.microsoft.com/office/drawing/2014/main" id="{8B412742-983F-384D-A64F-815AB0F83673}"/>
              </a:ext>
            </a:extLst>
          </p:cNvPr>
          <p:cNvSpPr>
            <a:spLocks noGrp="1"/>
          </p:cNvSpPr>
          <p:nvPr>
            <p:ph type="subTitle" idx="1"/>
          </p:nvPr>
        </p:nvSpPr>
        <p:spPr>
          <a:xfrm>
            <a:off x="2589213" y="5204762"/>
            <a:ext cx="4923695" cy="1126283"/>
          </a:xfrm>
        </p:spPr>
        <p:txBody>
          <a:bodyPr>
            <a:normAutofit fontScale="40000" lnSpcReduction="20000"/>
          </a:bodyPr>
          <a:lstStyle/>
          <a:p>
            <a:r>
              <a:rPr lang="en-US" sz="9600" dirty="0"/>
              <a:t>Jan Michael Austria</a:t>
            </a:r>
          </a:p>
          <a:p>
            <a:br>
              <a:rPr lang="en-US" dirty="0"/>
            </a:br>
            <a:endParaRPr lang="en-US" dirty="0"/>
          </a:p>
        </p:txBody>
      </p:sp>
      <p:pic>
        <p:nvPicPr>
          <p:cNvPr id="1026" name="Picture 2">
            <a:extLst>
              <a:ext uri="{FF2B5EF4-FFF2-40B4-BE49-F238E27FC236}">
                <a16:creationId xmlns:a16="http://schemas.microsoft.com/office/drawing/2014/main" id="{E05797B8-5100-D346-9BCD-BEA940557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772" y="287927"/>
            <a:ext cx="3087156" cy="17344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Working at Massachusetts General Hospital: 233 Reviews about Pay &amp; Benefits  | Indeed.com">
            <a:extLst>
              <a:ext uri="{FF2B5EF4-FFF2-40B4-BE49-F238E27FC236}">
                <a16:creationId xmlns:a16="http://schemas.microsoft.com/office/drawing/2014/main" id="{6B49DAD1-AA08-6044-8058-DF66A85BC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33" y="316093"/>
            <a:ext cx="3602590" cy="735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eth Israel Deaconess Medical Center Will Collaborate in Two Additional  Federal Innovation Grants – PatientCareLink">
            <a:extLst>
              <a:ext uri="{FF2B5EF4-FFF2-40B4-BE49-F238E27FC236}">
                <a16:creationId xmlns:a16="http://schemas.microsoft.com/office/drawing/2014/main" id="{D05B939E-7005-8F4E-8E68-07F10BC71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72" y="1347624"/>
            <a:ext cx="1655787" cy="870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igham and Women's Hospital Vascular and Vein Care Centers – Boston News,  Weather, Sports | WHDH 7News">
            <a:extLst>
              <a:ext uri="{FF2B5EF4-FFF2-40B4-BE49-F238E27FC236}">
                <a16:creationId xmlns:a16="http://schemas.microsoft.com/office/drawing/2014/main" id="{6002C010-E20C-E348-AD56-DC0A444E5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628" y="1291503"/>
            <a:ext cx="1747107" cy="9827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Red Blood Cells">
                <a:extLst>
                  <a:ext uri="{FF2B5EF4-FFF2-40B4-BE49-F238E27FC236}">
                    <a16:creationId xmlns:a16="http://schemas.microsoft.com/office/drawing/2014/main" id="{4D25FCD0-53FF-6A4E-8E03-755B5652BD4F}"/>
                  </a:ext>
                </a:extLst>
              </p:cNvPr>
              <p:cNvGraphicFramePr>
                <a:graphicFrameLocks noChangeAspect="1"/>
              </p:cNvGraphicFramePr>
              <p:nvPr>
                <p:extLst>
                  <p:ext uri="{D42A27DB-BD31-4B8C-83A1-F6EECF244321}">
                    <p14:modId xmlns:p14="http://schemas.microsoft.com/office/powerpoint/2010/main" val="3845204902"/>
                  </p:ext>
                </p:extLst>
              </p:nvPr>
            </p:nvGraphicFramePr>
            <p:xfrm>
              <a:off x="8621711" y="4324318"/>
              <a:ext cx="2276947" cy="2245755"/>
            </p:xfrm>
            <a:graphic>
              <a:graphicData uri="http://schemas.microsoft.com/office/drawing/2017/model3d">
                <am3d:model3d r:embed="rId7">
                  <am3d:spPr>
                    <a:xfrm>
                      <a:off x="0" y="0"/>
                      <a:ext cx="2276947" cy="2245755"/>
                    </a:xfrm>
                    <a:prstGeom prst="rect">
                      <a:avLst/>
                    </a:prstGeom>
                  </am3d:spPr>
                  <am3d:camera>
                    <am3d:pos x="0" y="0" z="79888372"/>
                    <am3d:up dx="0" dy="36000000" dz="0"/>
                    <am3d:lookAt x="0" y="0" z="0"/>
                    <am3d:perspective fov="2700000"/>
                  </am3d:camera>
                  <am3d:trans>
                    <am3d:meterPerModelUnit n="4473862" d="1000000"/>
                    <am3d:preTrans dx="3586" dy="2661096" dz="2366"/>
                    <am3d:scale>
                      <am3d:sx n="1000000" d="1000000"/>
                      <am3d:sy n="1000000" d="1000000"/>
                      <am3d:sz n="1000000" d="1000000"/>
                    </am3d:scale>
                    <am3d:rot ax="-10291171" ay="351104" az="-10747736"/>
                    <am3d:postTrans dx="0" dy="0" dz="0"/>
                  </am3d:trans>
                  <am3d:raster rName="Office3DRenderer" rVer="16.0.8326">
                    <am3d:blip r:embed="rId8"/>
                  </am3d:raster>
                  <am3d:objViewport viewportSz="37741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Blood Cells">
                <a:extLst>
                  <a:ext uri="{FF2B5EF4-FFF2-40B4-BE49-F238E27FC236}">
                    <a16:creationId xmlns:a16="http://schemas.microsoft.com/office/drawing/2014/main" id="{4D25FCD0-53FF-6A4E-8E03-755B5652BD4F}"/>
                  </a:ext>
                </a:extLst>
              </p:cNvPr>
              <p:cNvPicPr>
                <a:picLocks noGrp="1" noRot="1" noChangeAspect="1" noMove="1" noResize="1" noEditPoints="1" noAdjustHandles="1" noChangeArrowheads="1" noChangeShapeType="1" noCrop="1"/>
              </p:cNvPicPr>
              <p:nvPr/>
            </p:nvPicPr>
            <p:blipFill>
              <a:blip r:embed="rId8"/>
              <a:stretch>
                <a:fillRect/>
              </a:stretch>
            </p:blipFill>
            <p:spPr>
              <a:xfrm>
                <a:off x="8621711" y="4324318"/>
                <a:ext cx="2276947" cy="2245755"/>
              </a:xfrm>
              <a:prstGeom prst="rect">
                <a:avLst/>
              </a:prstGeom>
            </p:spPr>
          </p:pic>
        </mc:Fallback>
      </mc:AlternateContent>
    </p:spTree>
    <p:extLst>
      <p:ext uri="{BB962C8B-B14F-4D97-AF65-F5344CB8AC3E}">
        <p14:creationId xmlns:p14="http://schemas.microsoft.com/office/powerpoint/2010/main" val="300133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repeatCount="indefinite"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additive="sum">
                                        <p:cTn id="8" dur="3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3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3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3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4FCD-2873-C646-91D5-6033CEE964B5}"/>
              </a:ext>
            </a:extLst>
          </p:cNvPr>
          <p:cNvSpPr>
            <a:spLocks noGrp="1"/>
          </p:cNvSpPr>
          <p:nvPr>
            <p:ph type="title"/>
          </p:nvPr>
        </p:nvSpPr>
        <p:spPr>
          <a:xfrm>
            <a:off x="2048446" y="178485"/>
            <a:ext cx="7153427" cy="712766"/>
          </a:xfrm>
        </p:spPr>
        <p:txBody>
          <a:bodyPr>
            <a:normAutofit/>
          </a:bodyPr>
          <a:lstStyle/>
          <a:p>
            <a:r>
              <a:rPr lang="en-US" dirty="0"/>
              <a:t>Attention Saves Lives</a:t>
            </a:r>
          </a:p>
        </p:txBody>
      </p:sp>
      <p:pic>
        <p:nvPicPr>
          <p:cNvPr id="2050" name="Picture 2" descr="💊Deep Learning in medicine: advancing medical image analysis with  Supervisely | Hacker Noon">
            <a:extLst>
              <a:ext uri="{FF2B5EF4-FFF2-40B4-BE49-F238E27FC236}">
                <a16:creationId xmlns:a16="http://schemas.microsoft.com/office/drawing/2014/main" id="{088C79FC-3AF8-E548-92CF-9E783808D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674" y="1552454"/>
            <a:ext cx="3280479" cy="37530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8567C7-A206-5643-8CB4-C0C16BBA7796}"/>
              </a:ext>
            </a:extLst>
          </p:cNvPr>
          <p:cNvSpPr txBox="1"/>
          <p:nvPr/>
        </p:nvSpPr>
        <p:spPr>
          <a:xfrm>
            <a:off x="6308203" y="3284355"/>
            <a:ext cx="4016415" cy="369332"/>
          </a:xfrm>
          <a:prstGeom prst="rect">
            <a:avLst/>
          </a:prstGeom>
          <a:noFill/>
        </p:spPr>
        <p:txBody>
          <a:bodyPr wrap="square" rtlCol="0">
            <a:spAutoFit/>
          </a:bodyPr>
          <a:lstStyle/>
          <a:p>
            <a:r>
              <a:rPr lang="en-US" dirty="0"/>
              <a:t>40% more effective</a:t>
            </a:r>
          </a:p>
        </p:txBody>
      </p:sp>
      <p:sp>
        <p:nvSpPr>
          <p:cNvPr id="9" name="TextBox 8">
            <a:extLst>
              <a:ext uri="{FF2B5EF4-FFF2-40B4-BE49-F238E27FC236}">
                <a16:creationId xmlns:a16="http://schemas.microsoft.com/office/drawing/2014/main" id="{905C1B7E-BD4B-2F42-B691-88C7C09125FB}"/>
              </a:ext>
            </a:extLst>
          </p:cNvPr>
          <p:cNvSpPr txBox="1"/>
          <p:nvPr/>
        </p:nvSpPr>
        <p:spPr>
          <a:xfrm>
            <a:off x="6308203" y="4239471"/>
            <a:ext cx="3483980" cy="646331"/>
          </a:xfrm>
          <a:prstGeom prst="rect">
            <a:avLst/>
          </a:prstGeom>
          <a:noFill/>
        </p:spPr>
        <p:txBody>
          <a:bodyPr wrap="square" rtlCol="0">
            <a:spAutoFit/>
          </a:bodyPr>
          <a:lstStyle/>
          <a:p>
            <a:r>
              <a:rPr lang="en-US" dirty="0"/>
              <a:t>Requires 36 hours of observation data</a:t>
            </a:r>
          </a:p>
        </p:txBody>
      </p:sp>
      <p:sp>
        <p:nvSpPr>
          <p:cNvPr id="10" name="TextBox 9">
            <a:extLst>
              <a:ext uri="{FF2B5EF4-FFF2-40B4-BE49-F238E27FC236}">
                <a16:creationId xmlns:a16="http://schemas.microsoft.com/office/drawing/2014/main" id="{23A2EED0-654A-DE40-90B6-987DD4FBE3BE}"/>
              </a:ext>
            </a:extLst>
          </p:cNvPr>
          <p:cNvSpPr txBox="1"/>
          <p:nvPr/>
        </p:nvSpPr>
        <p:spPr>
          <a:xfrm>
            <a:off x="6308203" y="1405909"/>
            <a:ext cx="3622876" cy="646331"/>
          </a:xfrm>
          <a:prstGeom prst="rect">
            <a:avLst/>
          </a:prstGeom>
          <a:noFill/>
        </p:spPr>
        <p:txBody>
          <a:bodyPr wrap="square" rtlCol="0">
            <a:spAutoFit/>
          </a:bodyPr>
          <a:lstStyle/>
          <a:p>
            <a:r>
              <a:rPr lang="en-US" dirty="0"/>
              <a:t>On average, 91% recall at each hour</a:t>
            </a:r>
          </a:p>
        </p:txBody>
      </p:sp>
      <p:sp>
        <p:nvSpPr>
          <p:cNvPr id="11" name="TextBox 10">
            <a:extLst>
              <a:ext uri="{FF2B5EF4-FFF2-40B4-BE49-F238E27FC236}">
                <a16:creationId xmlns:a16="http://schemas.microsoft.com/office/drawing/2014/main" id="{253DFC90-DB85-FB41-BE05-16488A0DEFE7}"/>
              </a:ext>
            </a:extLst>
          </p:cNvPr>
          <p:cNvSpPr txBox="1"/>
          <p:nvPr/>
        </p:nvSpPr>
        <p:spPr>
          <a:xfrm>
            <a:off x="6308203" y="2299449"/>
            <a:ext cx="3495555" cy="646331"/>
          </a:xfrm>
          <a:prstGeom prst="rect">
            <a:avLst/>
          </a:prstGeom>
          <a:noFill/>
        </p:spPr>
        <p:txBody>
          <a:bodyPr wrap="square" rtlCol="0">
            <a:spAutoFit/>
          </a:bodyPr>
          <a:lstStyle/>
          <a:p>
            <a:r>
              <a:rPr lang="en-US" dirty="0"/>
              <a:t>Currently, 66% of sepsis cases are caught in the ICU</a:t>
            </a:r>
          </a:p>
        </p:txBody>
      </p:sp>
      <p:sp>
        <p:nvSpPr>
          <p:cNvPr id="12" name="TextBox 11">
            <a:extLst>
              <a:ext uri="{FF2B5EF4-FFF2-40B4-BE49-F238E27FC236}">
                <a16:creationId xmlns:a16="http://schemas.microsoft.com/office/drawing/2014/main" id="{89F4A31E-B07A-9E4D-9127-9BFA83B96BBA}"/>
              </a:ext>
            </a:extLst>
          </p:cNvPr>
          <p:cNvSpPr txBox="1"/>
          <p:nvPr/>
        </p:nvSpPr>
        <p:spPr>
          <a:xfrm>
            <a:off x="6308203" y="5317535"/>
            <a:ext cx="3044142" cy="923330"/>
          </a:xfrm>
          <a:prstGeom prst="rect">
            <a:avLst/>
          </a:prstGeom>
          <a:noFill/>
        </p:spPr>
        <p:txBody>
          <a:bodyPr wrap="square" rtlCol="0">
            <a:spAutoFit/>
          </a:bodyPr>
          <a:lstStyle/>
          <a:p>
            <a:r>
              <a:rPr lang="en-US" dirty="0"/>
              <a:t>Missing lab data might be problem</a:t>
            </a:r>
          </a:p>
          <a:p>
            <a:endParaRPr lang="en-US" dirty="0"/>
          </a:p>
        </p:txBody>
      </p:sp>
    </p:spTree>
    <p:extLst>
      <p:ext uri="{BB962C8B-B14F-4D97-AF65-F5344CB8AC3E}">
        <p14:creationId xmlns:p14="http://schemas.microsoft.com/office/powerpoint/2010/main" val="380469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6998-4D86-5B49-BF31-0134BDC4038B}"/>
              </a:ext>
            </a:extLst>
          </p:cNvPr>
          <p:cNvSpPr>
            <a:spLocks noGrp="1"/>
          </p:cNvSpPr>
          <p:nvPr>
            <p:ph type="title"/>
          </p:nvPr>
        </p:nvSpPr>
        <p:spPr>
          <a:xfrm>
            <a:off x="1456103" y="179267"/>
            <a:ext cx="8911687" cy="1280890"/>
          </a:xfrm>
        </p:spPr>
        <p:txBody>
          <a:bodyPr/>
          <a:lstStyle/>
          <a:p>
            <a:r>
              <a:rPr lang="en-US" dirty="0"/>
              <a:t>Jan Michael Austria</a:t>
            </a:r>
          </a:p>
        </p:txBody>
      </p:sp>
      <p:pic>
        <p:nvPicPr>
          <p:cNvPr id="5" name="Picture 4" descr="A person standing in front of a fence&#10;&#10;Description automatically generated">
            <a:extLst>
              <a:ext uri="{FF2B5EF4-FFF2-40B4-BE49-F238E27FC236}">
                <a16:creationId xmlns:a16="http://schemas.microsoft.com/office/drawing/2014/main" id="{3EE83E07-2A4E-5347-B3C5-43EE5B57376E}"/>
              </a:ext>
            </a:extLst>
          </p:cNvPr>
          <p:cNvPicPr>
            <a:picLocks noChangeAspect="1"/>
          </p:cNvPicPr>
          <p:nvPr/>
        </p:nvPicPr>
        <p:blipFill>
          <a:blip r:embed="rId3"/>
          <a:stretch>
            <a:fillRect/>
          </a:stretch>
        </p:blipFill>
        <p:spPr>
          <a:xfrm>
            <a:off x="4769676" y="1382104"/>
            <a:ext cx="3221321" cy="3214610"/>
          </a:xfrm>
          <a:prstGeom prst="rect">
            <a:avLst/>
          </a:prstGeom>
        </p:spPr>
      </p:pic>
      <p:pic>
        <p:nvPicPr>
          <p:cNvPr id="1026" name="Picture 2" descr="Cornell University Logo Transparent PNG - 3300x2450 - Free Download on  NicePNG">
            <a:extLst>
              <a:ext uri="{FF2B5EF4-FFF2-40B4-BE49-F238E27FC236}">
                <a16:creationId xmlns:a16="http://schemas.microsoft.com/office/drawing/2014/main" id="{1A31AD5B-F13D-2F4A-9FA4-BC994079B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819" y="1690922"/>
            <a:ext cx="1304480" cy="1507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fts University logo vector">
            <a:extLst>
              <a:ext uri="{FF2B5EF4-FFF2-40B4-BE49-F238E27FC236}">
                <a16:creationId xmlns:a16="http://schemas.microsoft.com/office/drawing/2014/main" id="{DCD18E1E-6FDC-AA44-A455-A687C77238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961" b="28793"/>
          <a:stretch/>
        </p:blipFill>
        <p:spPr bwMode="auto">
          <a:xfrm>
            <a:off x="615457" y="3595815"/>
            <a:ext cx="1681292" cy="743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Downloads | Communications and Public Affairs Site">
            <a:extLst>
              <a:ext uri="{FF2B5EF4-FFF2-40B4-BE49-F238E27FC236}">
                <a16:creationId xmlns:a16="http://schemas.microsoft.com/office/drawing/2014/main" id="{88A4D37C-3FA2-0F48-AEB0-61D1FE8F65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81" t="13623" r="22961" b="13019"/>
          <a:stretch/>
        </p:blipFill>
        <p:spPr bwMode="auto">
          <a:xfrm>
            <a:off x="625819" y="4916016"/>
            <a:ext cx="1200654" cy="1149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E3C4DB-4328-E74E-9045-577E4548C3DA}"/>
              </a:ext>
            </a:extLst>
          </p:cNvPr>
          <p:cNvSpPr txBox="1"/>
          <p:nvPr/>
        </p:nvSpPr>
        <p:spPr>
          <a:xfrm>
            <a:off x="2296749" y="2075584"/>
            <a:ext cx="2093278" cy="369332"/>
          </a:xfrm>
          <a:prstGeom prst="rect">
            <a:avLst/>
          </a:prstGeom>
          <a:noFill/>
        </p:spPr>
        <p:txBody>
          <a:bodyPr wrap="square" rtlCol="0">
            <a:spAutoFit/>
          </a:bodyPr>
          <a:lstStyle/>
          <a:p>
            <a:r>
              <a:rPr lang="en-US" dirty="0"/>
              <a:t>BS. Biochemistry</a:t>
            </a:r>
          </a:p>
        </p:txBody>
      </p:sp>
      <p:sp>
        <p:nvSpPr>
          <p:cNvPr id="4" name="TextBox 3">
            <a:extLst>
              <a:ext uri="{FF2B5EF4-FFF2-40B4-BE49-F238E27FC236}">
                <a16:creationId xmlns:a16="http://schemas.microsoft.com/office/drawing/2014/main" id="{436640A6-3869-8748-920D-1DEBF6FA1DDB}"/>
              </a:ext>
            </a:extLst>
          </p:cNvPr>
          <p:cNvSpPr txBox="1"/>
          <p:nvPr/>
        </p:nvSpPr>
        <p:spPr>
          <a:xfrm>
            <a:off x="2384854" y="3805881"/>
            <a:ext cx="2296717" cy="369332"/>
          </a:xfrm>
          <a:prstGeom prst="rect">
            <a:avLst/>
          </a:prstGeom>
          <a:noFill/>
        </p:spPr>
        <p:txBody>
          <a:bodyPr wrap="square" rtlCol="0">
            <a:spAutoFit/>
          </a:bodyPr>
          <a:lstStyle/>
          <a:p>
            <a:r>
              <a:rPr lang="en-US" dirty="0"/>
              <a:t>MS. Bioengineering</a:t>
            </a:r>
          </a:p>
        </p:txBody>
      </p:sp>
      <p:sp>
        <p:nvSpPr>
          <p:cNvPr id="6" name="TextBox 5">
            <a:extLst>
              <a:ext uri="{FF2B5EF4-FFF2-40B4-BE49-F238E27FC236}">
                <a16:creationId xmlns:a16="http://schemas.microsoft.com/office/drawing/2014/main" id="{B7DF2D6D-C323-9E44-9BE1-339B791C9254}"/>
              </a:ext>
            </a:extLst>
          </p:cNvPr>
          <p:cNvSpPr txBox="1"/>
          <p:nvPr/>
        </p:nvSpPr>
        <p:spPr>
          <a:xfrm>
            <a:off x="2088017" y="5305939"/>
            <a:ext cx="2296717" cy="369332"/>
          </a:xfrm>
          <a:prstGeom prst="rect">
            <a:avLst/>
          </a:prstGeom>
          <a:noFill/>
        </p:spPr>
        <p:txBody>
          <a:bodyPr wrap="square" rtlCol="0">
            <a:spAutoFit/>
          </a:bodyPr>
          <a:lstStyle/>
          <a:p>
            <a:r>
              <a:rPr lang="en-US" dirty="0"/>
              <a:t>MS. Data Science</a:t>
            </a:r>
          </a:p>
        </p:txBody>
      </p:sp>
      <p:pic>
        <p:nvPicPr>
          <p:cNvPr id="1032" name="Picture 8" descr="Pfizer logo - MMR: Mass Market Retailers">
            <a:extLst>
              <a:ext uri="{FF2B5EF4-FFF2-40B4-BE49-F238E27FC236}">
                <a16:creationId xmlns:a16="http://schemas.microsoft.com/office/drawing/2014/main" id="{65525D97-CFF8-7448-A2F3-E5BAF2B28A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464" t="21822" r="19967" b="21394"/>
          <a:stretch/>
        </p:blipFill>
        <p:spPr bwMode="auto">
          <a:xfrm>
            <a:off x="10463924" y="567947"/>
            <a:ext cx="1294901" cy="7858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nza-logo-_Vertical_Black_CMYK-01 - Xconomy">
            <a:extLst>
              <a:ext uri="{FF2B5EF4-FFF2-40B4-BE49-F238E27FC236}">
                <a16:creationId xmlns:a16="http://schemas.microsoft.com/office/drawing/2014/main" id="{0B0B4764-6C5B-A147-B81F-F2DB8DD777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5398" y="1104907"/>
            <a:ext cx="1689879" cy="7858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Nursing and Clinical Research Jobs | Dana-Farber Cancer Institute, Boston MA">
            <a:extLst>
              <a:ext uri="{FF2B5EF4-FFF2-40B4-BE49-F238E27FC236}">
                <a16:creationId xmlns:a16="http://schemas.microsoft.com/office/drawing/2014/main" id="{925FA6EE-37CF-CB41-87AC-2E271FD961C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440" b="25291"/>
          <a:stretch/>
        </p:blipFill>
        <p:spPr bwMode="auto">
          <a:xfrm>
            <a:off x="9728701" y="2008100"/>
            <a:ext cx="2203346" cy="64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844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E8DE-507A-1347-B6D9-A327D18CE46E}"/>
              </a:ext>
            </a:extLst>
          </p:cNvPr>
          <p:cNvSpPr>
            <a:spLocks noGrp="1"/>
          </p:cNvSpPr>
          <p:nvPr>
            <p:ph type="title"/>
          </p:nvPr>
        </p:nvSpPr>
        <p:spPr>
          <a:xfrm>
            <a:off x="2048915" y="2626530"/>
            <a:ext cx="8911687" cy="1280890"/>
          </a:xfrm>
        </p:spPr>
        <p:txBody>
          <a:bodyPr/>
          <a:lstStyle/>
          <a:p>
            <a:r>
              <a:rPr lang="en-US" dirty="0"/>
              <a:t>Appendix</a:t>
            </a:r>
          </a:p>
        </p:txBody>
      </p:sp>
    </p:spTree>
    <p:extLst>
      <p:ext uri="{BB962C8B-B14F-4D97-AF65-F5344CB8AC3E}">
        <p14:creationId xmlns:p14="http://schemas.microsoft.com/office/powerpoint/2010/main" val="294394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1306-A4A6-F544-8995-F788575EF691}"/>
              </a:ext>
            </a:extLst>
          </p:cNvPr>
          <p:cNvSpPr>
            <a:spLocks noGrp="1"/>
          </p:cNvSpPr>
          <p:nvPr>
            <p:ph type="title"/>
          </p:nvPr>
        </p:nvSpPr>
        <p:spPr>
          <a:xfrm>
            <a:off x="2014191" y="103250"/>
            <a:ext cx="8911687" cy="718553"/>
          </a:xfrm>
        </p:spPr>
        <p:txBody>
          <a:bodyPr/>
          <a:lstStyle/>
          <a:p>
            <a:r>
              <a:rPr lang="en-US" dirty="0"/>
              <a:t>Consequences of Predicting Wrong</a:t>
            </a:r>
          </a:p>
        </p:txBody>
      </p:sp>
      <p:graphicFrame>
        <p:nvGraphicFramePr>
          <p:cNvPr id="4" name="Table 4">
            <a:extLst>
              <a:ext uri="{FF2B5EF4-FFF2-40B4-BE49-F238E27FC236}">
                <a16:creationId xmlns:a16="http://schemas.microsoft.com/office/drawing/2014/main" id="{3EB0BAB8-5544-B742-B4B2-77FD652CACBC}"/>
              </a:ext>
            </a:extLst>
          </p:cNvPr>
          <p:cNvGraphicFramePr>
            <a:graphicFrameLocks noGrp="1"/>
          </p:cNvGraphicFramePr>
          <p:nvPr>
            <p:extLst>
              <p:ext uri="{D42A27DB-BD31-4B8C-83A1-F6EECF244321}">
                <p14:modId xmlns:p14="http://schemas.microsoft.com/office/powerpoint/2010/main" val="520155469"/>
              </p:ext>
            </p:extLst>
          </p:nvPr>
        </p:nvGraphicFramePr>
        <p:xfrm>
          <a:off x="700912" y="1840375"/>
          <a:ext cx="4322502" cy="3252486"/>
        </p:xfrm>
        <a:graphic>
          <a:graphicData uri="http://schemas.openxmlformats.org/drawingml/2006/table">
            <a:tbl>
              <a:tblPr firstRow="1" bandRow="1">
                <a:tableStyleId>{5C22544A-7EE6-4342-B048-85BDC9FD1C3A}</a:tableStyleId>
              </a:tblPr>
              <a:tblGrid>
                <a:gridCol w="1440834">
                  <a:extLst>
                    <a:ext uri="{9D8B030D-6E8A-4147-A177-3AD203B41FA5}">
                      <a16:colId xmlns:a16="http://schemas.microsoft.com/office/drawing/2014/main" val="2648540206"/>
                    </a:ext>
                  </a:extLst>
                </a:gridCol>
                <a:gridCol w="1440834">
                  <a:extLst>
                    <a:ext uri="{9D8B030D-6E8A-4147-A177-3AD203B41FA5}">
                      <a16:colId xmlns:a16="http://schemas.microsoft.com/office/drawing/2014/main" val="361939826"/>
                    </a:ext>
                  </a:extLst>
                </a:gridCol>
                <a:gridCol w="1440834">
                  <a:extLst>
                    <a:ext uri="{9D8B030D-6E8A-4147-A177-3AD203B41FA5}">
                      <a16:colId xmlns:a16="http://schemas.microsoft.com/office/drawing/2014/main" val="2389893728"/>
                    </a:ext>
                  </a:extLst>
                </a:gridCol>
              </a:tblGrid>
              <a:tr h="1084162">
                <a:tc>
                  <a:txBody>
                    <a:bodyPr/>
                    <a:lstStyle/>
                    <a:p>
                      <a:pPr algn="ctr"/>
                      <a:endParaRPr lang="en-US" dirty="0"/>
                    </a:p>
                  </a:txBody>
                  <a:tcPr/>
                </a:tc>
                <a:tc>
                  <a:txBody>
                    <a:bodyPr/>
                    <a:lstStyle/>
                    <a:p>
                      <a:pPr algn="ctr"/>
                      <a:endParaRPr lang="en-US" dirty="0"/>
                    </a:p>
                    <a:p>
                      <a:pPr algn="ctr"/>
                      <a:r>
                        <a:rPr lang="en-US" dirty="0"/>
                        <a:t>Actual Sepsis</a:t>
                      </a:r>
                    </a:p>
                  </a:txBody>
                  <a:tcPr/>
                </a:tc>
                <a:tc>
                  <a:txBody>
                    <a:bodyPr/>
                    <a:lstStyle/>
                    <a:p>
                      <a:pPr algn="ctr"/>
                      <a:endParaRPr lang="en-US" dirty="0"/>
                    </a:p>
                    <a:p>
                      <a:pPr algn="ctr"/>
                      <a:r>
                        <a:rPr lang="en-US" dirty="0"/>
                        <a:t>Actual No Sepsis</a:t>
                      </a:r>
                    </a:p>
                  </a:txBody>
                  <a:tcPr/>
                </a:tc>
                <a:extLst>
                  <a:ext uri="{0D108BD9-81ED-4DB2-BD59-A6C34878D82A}">
                    <a16:rowId xmlns:a16="http://schemas.microsoft.com/office/drawing/2014/main" val="4223749538"/>
                  </a:ext>
                </a:extLst>
              </a:tr>
              <a:tr h="1084162">
                <a:tc>
                  <a:txBody>
                    <a:bodyPr/>
                    <a:lstStyle/>
                    <a:p>
                      <a:pPr algn="ctr"/>
                      <a:endParaRPr lang="en-US" dirty="0"/>
                    </a:p>
                    <a:p>
                      <a:pPr algn="ctr"/>
                      <a:r>
                        <a:rPr lang="en-US" dirty="0"/>
                        <a:t>Predicted Sepsis</a:t>
                      </a:r>
                    </a:p>
                  </a:txBody>
                  <a:tcPr/>
                </a:tc>
                <a:tc>
                  <a:txBody>
                    <a:bodyPr/>
                    <a:lstStyle/>
                    <a:p>
                      <a:pPr algn="ctr"/>
                      <a:endParaRPr lang="en-US" dirty="0"/>
                    </a:p>
                    <a:p>
                      <a:pPr algn="ctr"/>
                      <a:r>
                        <a:rPr lang="en-US" dirty="0"/>
                        <a:t>51402</a:t>
                      </a:r>
                    </a:p>
                  </a:txBody>
                  <a:tcPr/>
                </a:tc>
                <a:tc>
                  <a:txBody>
                    <a:bodyPr/>
                    <a:lstStyle/>
                    <a:p>
                      <a:pPr algn="ctr"/>
                      <a:endParaRPr lang="en-US" dirty="0"/>
                    </a:p>
                    <a:p>
                      <a:pPr algn="ctr"/>
                      <a:r>
                        <a:rPr lang="en-US" sz="1800" b="0" i="0" kern="1200" dirty="0">
                          <a:solidFill>
                            <a:schemeClr val="dk1"/>
                          </a:solidFill>
                          <a:effectLst/>
                          <a:latin typeface="+mn-lt"/>
                          <a:ea typeface="+mn-ea"/>
                          <a:cs typeface="+mn-cs"/>
                        </a:rPr>
                        <a:t>519</a:t>
                      </a:r>
                      <a:r>
                        <a:rPr lang="en-US" dirty="0"/>
                        <a:t>*</a:t>
                      </a:r>
                    </a:p>
                  </a:txBody>
                  <a:tcPr/>
                </a:tc>
                <a:extLst>
                  <a:ext uri="{0D108BD9-81ED-4DB2-BD59-A6C34878D82A}">
                    <a16:rowId xmlns:a16="http://schemas.microsoft.com/office/drawing/2014/main" val="2698549238"/>
                  </a:ext>
                </a:extLst>
              </a:tr>
              <a:tr h="1084162">
                <a:tc>
                  <a:txBody>
                    <a:bodyPr/>
                    <a:lstStyle/>
                    <a:p>
                      <a:pPr algn="ctr"/>
                      <a:endParaRPr lang="en-US" dirty="0"/>
                    </a:p>
                    <a:p>
                      <a:pPr algn="ctr"/>
                      <a:r>
                        <a:rPr lang="en-US" dirty="0"/>
                        <a:t>Predicted No Sepsis</a:t>
                      </a:r>
                    </a:p>
                  </a:txBody>
                  <a:tcPr/>
                </a:tc>
                <a:tc>
                  <a:txBody>
                    <a:bodyPr/>
                    <a:lstStyle/>
                    <a:p>
                      <a:pPr algn="ctr"/>
                      <a:endParaRPr lang="en-US" dirty="0"/>
                    </a:p>
                    <a:p>
                      <a:pPr algn="ctr"/>
                      <a:r>
                        <a:rPr lang="en-US" dirty="0"/>
                        <a:t>1050**</a:t>
                      </a:r>
                    </a:p>
                  </a:txBody>
                  <a:tcPr/>
                </a:tc>
                <a:tc>
                  <a:txBody>
                    <a:bodyPr/>
                    <a:lstStyle/>
                    <a:p>
                      <a:pPr algn="ctr"/>
                      <a:endParaRPr lang="en-US" dirty="0"/>
                    </a:p>
                    <a:p>
                      <a:pPr algn="ctr"/>
                      <a:r>
                        <a:rPr lang="en-US" sz="1800" b="0" i="0" kern="1200" dirty="0">
                          <a:solidFill>
                            <a:schemeClr val="dk1"/>
                          </a:solidFill>
                          <a:effectLst/>
                          <a:latin typeface="+mn-lt"/>
                          <a:ea typeface="+mn-ea"/>
                          <a:cs typeface="+mn-cs"/>
                        </a:rPr>
                        <a:t>3735309</a:t>
                      </a:r>
                      <a:endParaRPr lang="en-US" dirty="0"/>
                    </a:p>
                  </a:txBody>
                  <a:tcPr/>
                </a:tc>
                <a:extLst>
                  <a:ext uri="{0D108BD9-81ED-4DB2-BD59-A6C34878D82A}">
                    <a16:rowId xmlns:a16="http://schemas.microsoft.com/office/drawing/2014/main" val="3125277393"/>
                  </a:ext>
                </a:extLst>
              </a:tr>
            </a:tbl>
          </a:graphicData>
        </a:graphic>
      </p:graphicFrame>
      <p:sp>
        <p:nvSpPr>
          <p:cNvPr id="5" name="TextBox 4">
            <a:extLst>
              <a:ext uri="{FF2B5EF4-FFF2-40B4-BE49-F238E27FC236}">
                <a16:creationId xmlns:a16="http://schemas.microsoft.com/office/drawing/2014/main" id="{EC59639A-E14D-864E-ACEC-3ECD12C9E688}"/>
              </a:ext>
            </a:extLst>
          </p:cNvPr>
          <p:cNvSpPr txBox="1"/>
          <p:nvPr/>
        </p:nvSpPr>
        <p:spPr>
          <a:xfrm>
            <a:off x="1594734" y="1343722"/>
            <a:ext cx="2213338" cy="369332"/>
          </a:xfrm>
          <a:prstGeom prst="rect">
            <a:avLst/>
          </a:prstGeom>
          <a:noFill/>
        </p:spPr>
        <p:txBody>
          <a:bodyPr wrap="square" rtlCol="0">
            <a:spAutoFit/>
          </a:bodyPr>
          <a:lstStyle/>
          <a:p>
            <a:r>
              <a:rPr lang="en-US" dirty="0"/>
              <a:t>Confusion Matrix</a:t>
            </a:r>
          </a:p>
        </p:txBody>
      </p:sp>
      <p:sp>
        <p:nvSpPr>
          <p:cNvPr id="6" name="TextBox 5">
            <a:extLst>
              <a:ext uri="{FF2B5EF4-FFF2-40B4-BE49-F238E27FC236}">
                <a16:creationId xmlns:a16="http://schemas.microsoft.com/office/drawing/2014/main" id="{B696887B-F7B9-E443-9599-0E11A0300421}"/>
              </a:ext>
            </a:extLst>
          </p:cNvPr>
          <p:cNvSpPr txBox="1"/>
          <p:nvPr/>
        </p:nvSpPr>
        <p:spPr>
          <a:xfrm>
            <a:off x="6556613" y="2361235"/>
            <a:ext cx="4322502" cy="1323439"/>
          </a:xfrm>
          <a:prstGeom prst="rect">
            <a:avLst/>
          </a:prstGeom>
          <a:noFill/>
        </p:spPr>
        <p:txBody>
          <a:bodyPr wrap="square" rtlCol="0">
            <a:spAutoFit/>
          </a:bodyPr>
          <a:lstStyle/>
          <a:p>
            <a:r>
              <a:rPr lang="en-US" sz="2000" dirty="0"/>
              <a:t>*Type I error, predicting sepsis when not, wasting resources</a:t>
            </a:r>
          </a:p>
          <a:p>
            <a:r>
              <a:rPr lang="en-US" sz="2000" dirty="0"/>
              <a:t>**Type II error, predicting no sepsis when there is, BAD!!</a:t>
            </a:r>
          </a:p>
        </p:txBody>
      </p:sp>
      <p:sp>
        <p:nvSpPr>
          <p:cNvPr id="14" name="Oval 13">
            <a:extLst>
              <a:ext uri="{FF2B5EF4-FFF2-40B4-BE49-F238E27FC236}">
                <a16:creationId xmlns:a16="http://schemas.microsoft.com/office/drawing/2014/main" id="{DABF26AA-0528-294F-BBB0-1D6824F70AFC}"/>
              </a:ext>
            </a:extLst>
          </p:cNvPr>
          <p:cNvSpPr/>
          <p:nvPr/>
        </p:nvSpPr>
        <p:spPr>
          <a:xfrm>
            <a:off x="2014192" y="2824223"/>
            <a:ext cx="1620260" cy="2395959"/>
          </a:xfrm>
          <a:prstGeom prst="ellipse">
            <a:avLst/>
          </a:prstGeom>
          <a:noFill/>
          <a:ln w="444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79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FC52D7E-BF6F-8040-B206-593442A77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81" y="450674"/>
            <a:ext cx="6850931" cy="606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96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8718B8-B526-C648-8E65-C3B75AABA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533" y="378853"/>
            <a:ext cx="6333398" cy="584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00AD-782C-C248-B1C9-CEDACCFD7E3C}"/>
              </a:ext>
            </a:extLst>
          </p:cNvPr>
          <p:cNvSpPr>
            <a:spLocks noGrp="1"/>
          </p:cNvSpPr>
          <p:nvPr>
            <p:ph type="title"/>
          </p:nvPr>
        </p:nvSpPr>
        <p:spPr>
          <a:xfrm>
            <a:off x="1640157" y="50198"/>
            <a:ext cx="4303853" cy="794754"/>
          </a:xfrm>
        </p:spPr>
        <p:txBody>
          <a:bodyPr/>
          <a:lstStyle/>
          <a:p>
            <a:r>
              <a:rPr lang="en-US" dirty="0"/>
              <a:t>Attention Weights</a:t>
            </a:r>
          </a:p>
        </p:txBody>
      </p:sp>
      <p:pic>
        <p:nvPicPr>
          <p:cNvPr id="8194" name="Picture 2">
            <a:extLst>
              <a:ext uri="{FF2B5EF4-FFF2-40B4-BE49-F238E27FC236}">
                <a16:creationId xmlns:a16="http://schemas.microsoft.com/office/drawing/2014/main" id="{E12A1EA1-4543-9544-A550-284502CE3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403" y="659756"/>
            <a:ext cx="4857830" cy="570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41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667C-9605-B747-9BC3-03653ED87210}"/>
              </a:ext>
            </a:extLst>
          </p:cNvPr>
          <p:cNvSpPr>
            <a:spLocks noGrp="1"/>
          </p:cNvSpPr>
          <p:nvPr>
            <p:ph type="title"/>
          </p:nvPr>
        </p:nvSpPr>
        <p:spPr>
          <a:xfrm>
            <a:off x="2419306" y="262949"/>
            <a:ext cx="5254710" cy="683829"/>
          </a:xfrm>
        </p:spPr>
        <p:txBody>
          <a:bodyPr/>
          <a:lstStyle/>
          <a:p>
            <a:r>
              <a:rPr lang="en-US" dirty="0"/>
              <a:t>LSTM Test Set Metrics</a:t>
            </a:r>
          </a:p>
        </p:txBody>
      </p:sp>
      <p:pic>
        <p:nvPicPr>
          <p:cNvPr id="5" name="Picture 4" descr="Chart, line chart&#10;&#10;Description automatically generated">
            <a:extLst>
              <a:ext uri="{FF2B5EF4-FFF2-40B4-BE49-F238E27FC236}">
                <a16:creationId xmlns:a16="http://schemas.microsoft.com/office/drawing/2014/main" id="{5BFA77D5-C599-3449-B74E-E67E867174C6}"/>
              </a:ext>
            </a:extLst>
          </p:cNvPr>
          <p:cNvPicPr>
            <a:picLocks noChangeAspect="1"/>
          </p:cNvPicPr>
          <p:nvPr/>
        </p:nvPicPr>
        <p:blipFill rotWithShape="1">
          <a:blip r:embed="rId3"/>
          <a:srcRect t="6285" r="8009" b="7318"/>
          <a:stretch/>
        </p:blipFill>
        <p:spPr>
          <a:xfrm>
            <a:off x="1246046" y="1215341"/>
            <a:ext cx="6115454" cy="3692325"/>
          </a:xfrm>
          <a:prstGeom prst="rect">
            <a:avLst/>
          </a:prstGeom>
        </p:spPr>
      </p:pic>
      <p:cxnSp>
        <p:nvCxnSpPr>
          <p:cNvPr id="7" name="Straight Connector 6">
            <a:extLst>
              <a:ext uri="{FF2B5EF4-FFF2-40B4-BE49-F238E27FC236}">
                <a16:creationId xmlns:a16="http://schemas.microsoft.com/office/drawing/2014/main" id="{1299CF0A-F5AC-A046-9AD5-B81EC4795DA6}"/>
              </a:ext>
            </a:extLst>
          </p:cNvPr>
          <p:cNvCxnSpPr/>
          <p:nvPr/>
        </p:nvCxnSpPr>
        <p:spPr>
          <a:xfrm>
            <a:off x="2035133" y="2233914"/>
            <a:ext cx="50697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4535EB-7E8C-7943-B2DA-AC17B1C2485C}"/>
              </a:ext>
            </a:extLst>
          </p:cNvPr>
          <p:cNvSpPr txBox="1"/>
          <p:nvPr/>
        </p:nvSpPr>
        <p:spPr>
          <a:xfrm>
            <a:off x="8715737" y="1805651"/>
            <a:ext cx="2997843" cy="369332"/>
          </a:xfrm>
          <a:prstGeom prst="rect">
            <a:avLst/>
          </a:prstGeom>
          <a:noFill/>
        </p:spPr>
        <p:txBody>
          <a:bodyPr wrap="square" rtlCol="0">
            <a:spAutoFit/>
          </a:bodyPr>
          <a:lstStyle/>
          <a:p>
            <a:r>
              <a:rPr lang="en-US" dirty="0"/>
              <a:t>Average Recall 96%</a:t>
            </a:r>
          </a:p>
        </p:txBody>
      </p:sp>
      <p:sp>
        <p:nvSpPr>
          <p:cNvPr id="9" name="TextBox 8">
            <a:extLst>
              <a:ext uri="{FF2B5EF4-FFF2-40B4-BE49-F238E27FC236}">
                <a16:creationId xmlns:a16="http://schemas.microsoft.com/office/drawing/2014/main" id="{E965BC6C-C98E-6341-BAD9-BAD7DEB192D0}"/>
              </a:ext>
            </a:extLst>
          </p:cNvPr>
          <p:cNvSpPr txBox="1"/>
          <p:nvPr/>
        </p:nvSpPr>
        <p:spPr>
          <a:xfrm>
            <a:off x="8715737" y="2621934"/>
            <a:ext cx="2905246" cy="923330"/>
          </a:xfrm>
          <a:prstGeom prst="rect">
            <a:avLst/>
          </a:prstGeom>
          <a:noFill/>
        </p:spPr>
        <p:txBody>
          <a:bodyPr wrap="square" rtlCol="0">
            <a:spAutoFit/>
          </a:bodyPr>
          <a:lstStyle/>
          <a:p>
            <a:r>
              <a:rPr lang="en-US" dirty="0"/>
              <a:t>Out of 100 patients with Sepsis, the model will classify 96 of them.</a:t>
            </a:r>
          </a:p>
        </p:txBody>
      </p:sp>
      <p:sp>
        <p:nvSpPr>
          <p:cNvPr id="10" name="TextBox 9">
            <a:extLst>
              <a:ext uri="{FF2B5EF4-FFF2-40B4-BE49-F238E27FC236}">
                <a16:creationId xmlns:a16="http://schemas.microsoft.com/office/drawing/2014/main" id="{909186C9-5229-A046-88CD-A788E48F9E33}"/>
              </a:ext>
            </a:extLst>
          </p:cNvPr>
          <p:cNvSpPr txBox="1"/>
          <p:nvPr/>
        </p:nvSpPr>
        <p:spPr>
          <a:xfrm>
            <a:off x="8715737" y="4097438"/>
            <a:ext cx="2442258" cy="923330"/>
          </a:xfrm>
          <a:prstGeom prst="rect">
            <a:avLst/>
          </a:prstGeom>
          <a:noFill/>
        </p:spPr>
        <p:txBody>
          <a:bodyPr wrap="square" rtlCol="0">
            <a:spAutoFit/>
          </a:bodyPr>
          <a:lstStyle/>
          <a:p>
            <a:r>
              <a:rPr lang="en-US" dirty="0"/>
              <a:t>Compared to current stats, about a 33% are detected</a:t>
            </a:r>
          </a:p>
        </p:txBody>
      </p:sp>
      <p:sp>
        <p:nvSpPr>
          <p:cNvPr id="11" name="TextBox 10">
            <a:extLst>
              <a:ext uri="{FF2B5EF4-FFF2-40B4-BE49-F238E27FC236}">
                <a16:creationId xmlns:a16="http://schemas.microsoft.com/office/drawing/2014/main" id="{03E96A37-E03E-C041-B3D7-D3AB12AC6FF1}"/>
              </a:ext>
            </a:extLst>
          </p:cNvPr>
          <p:cNvSpPr txBox="1"/>
          <p:nvPr/>
        </p:nvSpPr>
        <p:spPr>
          <a:xfrm>
            <a:off x="3831417" y="5588056"/>
            <a:ext cx="2754578" cy="646331"/>
          </a:xfrm>
          <a:prstGeom prst="rect">
            <a:avLst/>
          </a:prstGeom>
          <a:noFill/>
        </p:spPr>
        <p:txBody>
          <a:bodyPr wrap="square" rtlCol="0">
            <a:spAutoFit/>
          </a:bodyPr>
          <a:lstStyle/>
          <a:p>
            <a:r>
              <a:rPr lang="en-US" dirty="0"/>
              <a:t>96 / 33 about 2 times more effective</a:t>
            </a:r>
          </a:p>
        </p:txBody>
      </p:sp>
    </p:spTree>
    <p:extLst>
      <p:ext uri="{BB962C8B-B14F-4D97-AF65-F5344CB8AC3E}">
        <p14:creationId xmlns:p14="http://schemas.microsoft.com/office/powerpoint/2010/main" val="267390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E323D-8D0A-4C4F-B289-106B7FEBF155}"/>
              </a:ext>
            </a:extLst>
          </p:cNvPr>
          <p:cNvSpPr>
            <a:spLocks noGrp="1"/>
          </p:cNvSpPr>
          <p:nvPr>
            <p:ph type="title"/>
          </p:nvPr>
        </p:nvSpPr>
        <p:spPr>
          <a:xfrm>
            <a:off x="1752097" y="109103"/>
            <a:ext cx="9987958" cy="837675"/>
          </a:xfrm>
        </p:spPr>
        <p:txBody>
          <a:bodyPr/>
          <a:lstStyle/>
          <a:p>
            <a:r>
              <a:rPr lang="en-US" dirty="0"/>
              <a:t>Baseline Models to Beat – Proof of Concept</a:t>
            </a:r>
          </a:p>
        </p:txBody>
      </p:sp>
      <p:sp>
        <p:nvSpPr>
          <p:cNvPr id="3" name="Content Placeholder 2">
            <a:extLst>
              <a:ext uri="{FF2B5EF4-FFF2-40B4-BE49-F238E27FC236}">
                <a16:creationId xmlns:a16="http://schemas.microsoft.com/office/drawing/2014/main" id="{25A4F556-C46C-4046-BE78-0DCB9B4ACBB8}"/>
              </a:ext>
            </a:extLst>
          </p:cNvPr>
          <p:cNvSpPr>
            <a:spLocks noGrp="1"/>
          </p:cNvSpPr>
          <p:nvPr>
            <p:ph idx="1"/>
          </p:nvPr>
        </p:nvSpPr>
        <p:spPr>
          <a:xfrm>
            <a:off x="1897234" y="946778"/>
            <a:ext cx="8915400" cy="3777622"/>
          </a:xfrm>
        </p:spPr>
        <p:txBody>
          <a:bodyPr/>
          <a:lstStyle/>
          <a:p>
            <a:r>
              <a:rPr lang="en-US" dirty="0"/>
              <a:t>Cox Model – Survival Regression</a:t>
            </a:r>
          </a:p>
          <a:p>
            <a:pPr lvl="1"/>
            <a:r>
              <a:rPr lang="en-US" dirty="0"/>
              <a:t>Uses all available indicators as features - like linear regression</a:t>
            </a:r>
          </a:p>
          <a:p>
            <a:pPr lvl="1"/>
            <a:r>
              <a:rPr lang="en-US" dirty="0"/>
              <a:t>Does not treat it as a true time series, but used in medical literature quite often</a:t>
            </a:r>
          </a:p>
          <a:p>
            <a:r>
              <a:rPr lang="en-US" dirty="0"/>
              <a:t>Isolation Forest – Anomaly Detection</a:t>
            </a:r>
          </a:p>
          <a:p>
            <a:pPr lvl="1"/>
            <a:r>
              <a:rPr lang="en-US" dirty="0"/>
              <a:t>Sepsis of Prevalence is Low, 6% in this dataset</a:t>
            </a:r>
          </a:p>
          <a:p>
            <a:pPr lvl="1"/>
            <a:r>
              <a:rPr lang="en-US" dirty="0"/>
              <a:t>Decision Tree Rule Based Algorithm</a:t>
            </a:r>
          </a:p>
        </p:txBody>
      </p:sp>
      <p:graphicFrame>
        <p:nvGraphicFramePr>
          <p:cNvPr id="8" name="Table 8">
            <a:extLst>
              <a:ext uri="{FF2B5EF4-FFF2-40B4-BE49-F238E27FC236}">
                <a16:creationId xmlns:a16="http://schemas.microsoft.com/office/drawing/2014/main" id="{7F2DE197-AD59-B74B-8E03-0B3E2975871A}"/>
              </a:ext>
            </a:extLst>
          </p:cNvPr>
          <p:cNvGraphicFramePr>
            <a:graphicFrameLocks noGrp="1"/>
          </p:cNvGraphicFramePr>
          <p:nvPr>
            <p:extLst>
              <p:ext uri="{D42A27DB-BD31-4B8C-83A1-F6EECF244321}">
                <p14:modId xmlns:p14="http://schemas.microsoft.com/office/powerpoint/2010/main" val="1993989124"/>
              </p:ext>
            </p:extLst>
          </p:nvPr>
        </p:nvGraphicFramePr>
        <p:xfrm>
          <a:off x="1514131" y="3528849"/>
          <a:ext cx="8780635" cy="1888008"/>
        </p:xfrm>
        <a:graphic>
          <a:graphicData uri="http://schemas.openxmlformats.org/drawingml/2006/table">
            <a:tbl>
              <a:tblPr firstRow="1" bandRow="1">
                <a:tableStyleId>{5C22544A-7EE6-4342-B048-85BDC9FD1C3A}</a:tableStyleId>
              </a:tblPr>
              <a:tblGrid>
                <a:gridCol w="1756127">
                  <a:extLst>
                    <a:ext uri="{9D8B030D-6E8A-4147-A177-3AD203B41FA5}">
                      <a16:colId xmlns:a16="http://schemas.microsoft.com/office/drawing/2014/main" val="3268654182"/>
                    </a:ext>
                  </a:extLst>
                </a:gridCol>
                <a:gridCol w="1756127">
                  <a:extLst>
                    <a:ext uri="{9D8B030D-6E8A-4147-A177-3AD203B41FA5}">
                      <a16:colId xmlns:a16="http://schemas.microsoft.com/office/drawing/2014/main" val="3646330569"/>
                    </a:ext>
                  </a:extLst>
                </a:gridCol>
                <a:gridCol w="1756127">
                  <a:extLst>
                    <a:ext uri="{9D8B030D-6E8A-4147-A177-3AD203B41FA5}">
                      <a16:colId xmlns:a16="http://schemas.microsoft.com/office/drawing/2014/main" val="2173932530"/>
                    </a:ext>
                  </a:extLst>
                </a:gridCol>
                <a:gridCol w="1756127">
                  <a:extLst>
                    <a:ext uri="{9D8B030D-6E8A-4147-A177-3AD203B41FA5}">
                      <a16:colId xmlns:a16="http://schemas.microsoft.com/office/drawing/2014/main" val="271374162"/>
                    </a:ext>
                  </a:extLst>
                </a:gridCol>
                <a:gridCol w="1756127">
                  <a:extLst>
                    <a:ext uri="{9D8B030D-6E8A-4147-A177-3AD203B41FA5}">
                      <a16:colId xmlns:a16="http://schemas.microsoft.com/office/drawing/2014/main" val="169915963"/>
                    </a:ext>
                  </a:extLst>
                </a:gridCol>
              </a:tblGrid>
              <a:tr h="607848">
                <a:tc>
                  <a:txBody>
                    <a:bodyPr/>
                    <a:lstStyle/>
                    <a:p>
                      <a:pPr algn="ctr"/>
                      <a:r>
                        <a:rPr lang="en-US" dirty="0"/>
                        <a:t>Model</a:t>
                      </a:r>
                    </a:p>
                  </a:txBody>
                  <a:tcPr/>
                </a:tc>
                <a:tc>
                  <a:txBody>
                    <a:bodyPr/>
                    <a:lstStyle/>
                    <a:p>
                      <a:pPr algn="ctr"/>
                      <a:r>
                        <a:rPr lang="en-US" dirty="0"/>
                        <a:t>Precision</a:t>
                      </a:r>
                    </a:p>
                  </a:txBody>
                  <a:tcPr/>
                </a:tc>
                <a:tc>
                  <a:txBody>
                    <a:bodyPr/>
                    <a:lstStyle/>
                    <a:p>
                      <a:pPr algn="ctr"/>
                      <a:r>
                        <a:rPr lang="en-US" dirty="0"/>
                        <a:t>Recall</a:t>
                      </a:r>
                    </a:p>
                  </a:txBody>
                  <a:tcPr/>
                </a:tc>
                <a:tc>
                  <a:txBody>
                    <a:bodyPr/>
                    <a:lstStyle/>
                    <a:p>
                      <a:pPr algn="ctr"/>
                      <a:r>
                        <a:rPr lang="en-US" dirty="0"/>
                        <a:t>F1</a:t>
                      </a:r>
                    </a:p>
                  </a:txBody>
                  <a:tcPr/>
                </a:tc>
                <a:tc>
                  <a:txBody>
                    <a:bodyPr/>
                    <a:lstStyle/>
                    <a:p>
                      <a:pPr algn="ctr"/>
                      <a:r>
                        <a:rPr lang="en-US" dirty="0"/>
                        <a:t>AUC</a:t>
                      </a:r>
                    </a:p>
                  </a:txBody>
                  <a:tcPr/>
                </a:tc>
                <a:extLst>
                  <a:ext uri="{0D108BD9-81ED-4DB2-BD59-A6C34878D82A}">
                    <a16:rowId xmlns:a16="http://schemas.microsoft.com/office/drawing/2014/main" val="1299443426"/>
                  </a:ext>
                </a:extLst>
              </a:tr>
              <a:tr h="607848">
                <a:tc>
                  <a:txBody>
                    <a:bodyPr/>
                    <a:lstStyle/>
                    <a:p>
                      <a:pPr algn="ctr"/>
                      <a:r>
                        <a:rPr lang="en-US" dirty="0"/>
                        <a:t>Cox Regression</a:t>
                      </a:r>
                    </a:p>
                  </a:txBody>
                  <a:tcPr/>
                </a:tc>
                <a:tc>
                  <a:txBody>
                    <a:bodyPr/>
                    <a:lstStyle/>
                    <a:p>
                      <a:pPr algn="ctr"/>
                      <a:r>
                        <a:rPr lang="en-US" dirty="0"/>
                        <a:t>.526</a:t>
                      </a:r>
                    </a:p>
                  </a:txBody>
                  <a:tcPr/>
                </a:tc>
                <a:tc>
                  <a:txBody>
                    <a:bodyPr/>
                    <a:lstStyle/>
                    <a:p>
                      <a:pPr algn="ctr"/>
                      <a:r>
                        <a:rPr lang="en-US" dirty="0"/>
                        <a:t>.095</a:t>
                      </a:r>
                    </a:p>
                  </a:txBody>
                  <a:tcPr/>
                </a:tc>
                <a:tc>
                  <a:txBody>
                    <a:bodyPr/>
                    <a:lstStyle/>
                    <a:p>
                      <a:pPr algn="ctr"/>
                      <a:r>
                        <a:rPr lang="en-US" dirty="0"/>
                        <a:t>.162</a:t>
                      </a:r>
                    </a:p>
                  </a:txBody>
                  <a:tcPr/>
                </a:tc>
                <a:tc>
                  <a:txBody>
                    <a:bodyPr/>
                    <a:lstStyle/>
                    <a:p>
                      <a:pPr algn="ctr"/>
                      <a:r>
                        <a:rPr lang="en-US" dirty="0"/>
                        <a:t>.51</a:t>
                      </a:r>
                    </a:p>
                  </a:txBody>
                  <a:tcPr/>
                </a:tc>
                <a:extLst>
                  <a:ext uri="{0D108BD9-81ED-4DB2-BD59-A6C34878D82A}">
                    <a16:rowId xmlns:a16="http://schemas.microsoft.com/office/drawing/2014/main" val="1267226705"/>
                  </a:ext>
                </a:extLst>
              </a:tr>
              <a:tr h="607848">
                <a:tc>
                  <a:txBody>
                    <a:bodyPr/>
                    <a:lstStyle/>
                    <a:p>
                      <a:pPr algn="ctr"/>
                      <a:r>
                        <a:rPr lang="en-US" dirty="0"/>
                        <a:t>Isolation Forest</a:t>
                      </a:r>
                    </a:p>
                  </a:txBody>
                  <a:tcPr/>
                </a:tc>
                <a:tc>
                  <a:txBody>
                    <a:bodyPr/>
                    <a:lstStyle/>
                    <a:p>
                      <a:pPr algn="ctr"/>
                      <a:r>
                        <a:rPr lang="en-US" dirty="0"/>
                        <a:t>.97</a:t>
                      </a:r>
                    </a:p>
                  </a:txBody>
                  <a:tcPr/>
                </a:tc>
                <a:tc>
                  <a:txBody>
                    <a:bodyPr/>
                    <a:lstStyle/>
                    <a:p>
                      <a:pPr algn="ctr"/>
                      <a:r>
                        <a:rPr lang="en-US" dirty="0"/>
                        <a:t>.02</a:t>
                      </a:r>
                    </a:p>
                  </a:txBody>
                  <a:tcPr/>
                </a:tc>
                <a:tc>
                  <a:txBody>
                    <a:bodyPr/>
                    <a:lstStyle/>
                    <a:p>
                      <a:pPr algn="ctr"/>
                      <a:r>
                        <a:rPr lang="en-US" dirty="0"/>
                        <a:t>.02</a:t>
                      </a:r>
                    </a:p>
                  </a:txBody>
                  <a:tcPr/>
                </a:tc>
                <a:tc>
                  <a:txBody>
                    <a:bodyPr/>
                    <a:lstStyle/>
                    <a:p>
                      <a:pPr algn="ctr"/>
                      <a:r>
                        <a:rPr lang="en-US" dirty="0"/>
                        <a:t>.53</a:t>
                      </a:r>
                    </a:p>
                  </a:txBody>
                  <a:tcPr/>
                </a:tc>
                <a:extLst>
                  <a:ext uri="{0D108BD9-81ED-4DB2-BD59-A6C34878D82A}">
                    <a16:rowId xmlns:a16="http://schemas.microsoft.com/office/drawing/2014/main" val="1112335345"/>
                  </a:ext>
                </a:extLst>
              </a:tr>
            </a:tbl>
          </a:graphicData>
        </a:graphic>
      </p:graphicFrame>
    </p:spTree>
    <p:extLst>
      <p:ext uri="{BB962C8B-B14F-4D97-AF65-F5344CB8AC3E}">
        <p14:creationId xmlns:p14="http://schemas.microsoft.com/office/powerpoint/2010/main" val="72088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9E9F-CA76-BA4C-82A2-D836EBCF3DA3}"/>
              </a:ext>
            </a:extLst>
          </p:cNvPr>
          <p:cNvSpPr>
            <a:spLocks noGrp="1"/>
          </p:cNvSpPr>
          <p:nvPr>
            <p:ph type="title"/>
          </p:nvPr>
        </p:nvSpPr>
        <p:spPr>
          <a:xfrm>
            <a:off x="1354434" y="112478"/>
            <a:ext cx="8911687" cy="834300"/>
          </a:xfrm>
        </p:spPr>
        <p:txBody>
          <a:bodyPr/>
          <a:lstStyle/>
          <a:p>
            <a:r>
              <a:rPr lang="en-US" dirty="0"/>
              <a:t>Time Independent Correlations</a:t>
            </a:r>
          </a:p>
        </p:txBody>
      </p:sp>
      <p:pic>
        <p:nvPicPr>
          <p:cNvPr id="5" name="Picture 4" descr="Chart&#10;&#10;Description automatically generated">
            <a:extLst>
              <a:ext uri="{FF2B5EF4-FFF2-40B4-BE49-F238E27FC236}">
                <a16:creationId xmlns:a16="http://schemas.microsoft.com/office/drawing/2014/main" id="{BD889918-308D-3940-AD39-47D9B2890AD0}"/>
              </a:ext>
            </a:extLst>
          </p:cNvPr>
          <p:cNvPicPr>
            <a:picLocks noChangeAspect="1"/>
          </p:cNvPicPr>
          <p:nvPr/>
        </p:nvPicPr>
        <p:blipFill rotWithShape="1">
          <a:blip r:embed="rId3"/>
          <a:srcRect t="5296"/>
          <a:stretch/>
        </p:blipFill>
        <p:spPr>
          <a:xfrm>
            <a:off x="281971" y="1559688"/>
            <a:ext cx="3947701" cy="3738623"/>
          </a:xfrm>
          <a:prstGeom prst="rect">
            <a:avLst/>
          </a:prstGeom>
        </p:spPr>
      </p:pic>
      <p:sp>
        <p:nvSpPr>
          <p:cNvPr id="6" name="Rectangle 5">
            <a:extLst>
              <a:ext uri="{FF2B5EF4-FFF2-40B4-BE49-F238E27FC236}">
                <a16:creationId xmlns:a16="http://schemas.microsoft.com/office/drawing/2014/main" id="{AB372AFD-D0B4-2C48-9425-D5F9015B2786}"/>
              </a:ext>
            </a:extLst>
          </p:cNvPr>
          <p:cNvSpPr/>
          <p:nvPr/>
        </p:nvSpPr>
        <p:spPr>
          <a:xfrm>
            <a:off x="729205" y="1724628"/>
            <a:ext cx="775504" cy="706978"/>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7" name="Rectangle 6">
            <a:extLst>
              <a:ext uri="{FF2B5EF4-FFF2-40B4-BE49-F238E27FC236}">
                <a16:creationId xmlns:a16="http://schemas.microsoft.com/office/drawing/2014/main" id="{86DF8EFC-0A5D-5847-8730-5CE8B1485649}"/>
              </a:ext>
            </a:extLst>
          </p:cNvPr>
          <p:cNvSpPr/>
          <p:nvPr/>
        </p:nvSpPr>
        <p:spPr>
          <a:xfrm>
            <a:off x="625033" y="1724628"/>
            <a:ext cx="879676" cy="706978"/>
          </a:xfrm>
          <a:prstGeom prst="rect">
            <a:avLst/>
          </a:prstGeom>
          <a:noFill/>
          <a:ln w="349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9C27D2F-5ADF-6840-BDA7-E3974F1A6221}"/>
              </a:ext>
            </a:extLst>
          </p:cNvPr>
          <p:cNvSpPr/>
          <p:nvPr/>
        </p:nvSpPr>
        <p:spPr>
          <a:xfrm>
            <a:off x="1794076" y="2592729"/>
            <a:ext cx="461745" cy="474562"/>
          </a:xfrm>
          <a:prstGeom prst="rect">
            <a:avLst/>
          </a:prstGeom>
          <a:noFill/>
          <a:ln w="317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D2AAB9F-3224-6A48-9391-1CDBBC6A1F34}"/>
              </a:ext>
            </a:extLst>
          </p:cNvPr>
          <p:cNvCxnSpPr>
            <a:cxnSpLocks/>
          </p:cNvCxnSpPr>
          <p:nvPr/>
        </p:nvCxnSpPr>
        <p:spPr>
          <a:xfrm>
            <a:off x="1597306" y="2078117"/>
            <a:ext cx="326406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D907B5-92E2-6848-BCA1-F131E9818526}"/>
              </a:ext>
            </a:extLst>
          </p:cNvPr>
          <p:cNvCxnSpPr>
            <a:cxnSpLocks/>
          </p:cNvCxnSpPr>
          <p:nvPr/>
        </p:nvCxnSpPr>
        <p:spPr>
          <a:xfrm>
            <a:off x="2384385" y="2830010"/>
            <a:ext cx="247698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Chart, scatter chart&#10;&#10;Description automatically generated">
            <a:extLst>
              <a:ext uri="{FF2B5EF4-FFF2-40B4-BE49-F238E27FC236}">
                <a16:creationId xmlns:a16="http://schemas.microsoft.com/office/drawing/2014/main" id="{5F0282F1-714E-C847-9A27-6DED27172282}"/>
              </a:ext>
            </a:extLst>
          </p:cNvPr>
          <p:cNvPicPr>
            <a:picLocks noChangeAspect="1"/>
          </p:cNvPicPr>
          <p:nvPr/>
        </p:nvPicPr>
        <p:blipFill>
          <a:blip r:embed="rId4"/>
          <a:stretch>
            <a:fillRect/>
          </a:stretch>
        </p:blipFill>
        <p:spPr>
          <a:xfrm>
            <a:off x="5924875" y="672357"/>
            <a:ext cx="3033930" cy="3033930"/>
          </a:xfrm>
          <a:prstGeom prst="rect">
            <a:avLst/>
          </a:prstGeom>
        </p:spPr>
      </p:pic>
      <p:pic>
        <p:nvPicPr>
          <p:cNvPr id="22" name="Picture 21" descr="Chart, scatter chart&#10;&#10;Description automatically generated">
            <a:extLst>
              <a:ext uri="{FF2B5EF4-FFF2-40B4-BE49-F238E27FC236}">
                <a16:creationId xmlns:a16="http://schemas.microsoft.com/office/drawing/2014/main" id="{5FEF1A84-C5D2-0F43-B1AA-5F0236888DD4}"/>
              </a:ext>
            </a:extLst>
          </p:cNvPr>
          <p:cNvPicPr>
            <a:picLocks noChangeAspect="1"/>
          </p:cNvPicPr>
          <p:nvPr/>
        </p:nvPicPr>
        <p:blipFill>
          <a:blip r:embed="rId5"/>
          <a:stretch>
            <a:fillRect/>
          </a:stretch>
        </p:blipFill>
        <p:spPr>
          <a:xfrm>
            <a:off x="5810277" y="3570522"/>
            <a:ext cx="3175000" cy="3175000"/>
          </a:xfrm>
          <a:prstGeom prst="rect">
            <a:avLst/>
          </a:prstGeom>
        </p:spPr>
      </p:pic>
      <p:sp>
        <p:nvSpPr>
          <p:cNvPr id="23" name="TextBox 22">
            <a:extLst>
              <a:ext uri="{FF2B5EF4-FFF2-40B4-BE49-F238E27FC236}">
                <a16:creationId xmlns:a16="http://schemas.microsoft.com/office/drawing/2014/main" id="{96EB5A9F-7B0E-9149-9ADA-FBAF9BC6D267}"/>
              </a:ext>
            </a:extLst>
          </p:cNvPr>
          <p:cNvSpPr txBox="1"/>
          <p:nvPr/>
        </p:nvSpPr>
        <p:spPr>
          <a:xfrm>
            <a:off x="9537539" y="1724628"/>
            <a:ext cx="1956122" cy="646331"/>
          </a:xfrm>
          <a:prstGeom prst="rect">
            <a:avLst/>
          </a:prstGeom>
          <a:noFill/>
        </p:spPr>
        <p:txBody>
          <a:bodyPr wrap="square" rtlCol="0">
            <a:spAutoFit/>
          </a:bodyPr>
          <a:lstStyle/>
          <a:p>
            <a:r>
              <a:rPr lang="en-US" dirty="0"/>
              <a:t>Highest Positive R squared</a:t>
            </a:r>
          </a:p>
        </p:txBody>
      </p:sp>
      <p:sp>
        <p:nvSpPr>
          <p:cNvPr id="24" name="TextBox 23">
            <a:extLst>
              <a:ext uri="{FF2B5EF4-FFF2-40B4-BE49-F238E27FC236}">
                <a16:creationId xmlns:a16="http://schemas.microsoft.com/office/drawing/2014/main" id="{88717736-02E3-794D-8607-4A324B415380}"/>
              </a:ext>
            </a:extLst>
          </p:cNvPr>
          <p:cNvSpPr txBox="1"/>
          <p:nvPr/>
        </p:nvSpPr>
        <p:spPr>
          <a:xfrm>
            <a:off x="9630137" y="4896091"/>
            <a:ext cx="1944547" cy="923330"/>
          </a:xfrm>
          <a:prstGeom prst="rect">
            <a:avLst/>
          </a:prstGeom>
          <a:noFill/>
        </p:spPr>
        <p:txBody>
          <a:bodyPr wrap="square" rtlCol="0">
            <a:spAutoFit/>
          </a:bodyPr>
          <a:lstStyle/>
          <a:p>
            <a:r>
              <a:rPr lang="en-US" dirty="0"/>
              <a:t>Highest Negative R squared</a:t>
            </a:r>
          </a:p>
        </p:txBody>
      </p:sp>
    </p:spTree>
    <p:extLst>
      <p:ext uri="{BB962C8B-B14F-4D97-AF65-F5344CB8AC3E}">
        <p14:creationId xmlns:p14="http://schemas.microsoft.com/office/powerpoint/2010/main" val="4942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C40B-596B-A34D-89B3-ADFB5A12FE6E}"/>
              </a:ext>
            </a:extLst>
          </p:cNvPr>
          <p:cNvSpPr>
            <a:spLocks noGrp="1"/>
          </p:cNvSpPr>
          <p:nvPr>
            <p:ph type="title"/>
          </p:nvPr>
        </p:nvSpPr>
        <p:spPr>
          <a:xfrm>
            <a:off x="2234110" y="207421"/>
            <a:ext cx="5753096" cy="739357"/>
          </a:xfrm>
        </p:spPr>
        <p:txBody>
          <a:bodyPr>
            <a:normAutofit fontScale="90000"/>
          </a:bodyPr>
          <a:lstStyle/>
          <a:p>
            <a:r>
              <a:rPr lang="en-US" dirty="0"/>
              <a:t>Sepsis can be dangerous!</a:t>
            </a:r>
          </a:p>
        </p:txBody>
      </p:sp>
      <p:pic>
        <p:nvPicPr>
          <p:cNvPr id="4098" name="Picture 2" descr="Man lying in a hospital bed. Close-up of bacteria infecting his bloodstream.">
            <a:extLst>
              <a:ext uri="{FF2B5EF4-FFF2-40B4-BE49-F238E27FC236}">
                <a16:creationId xmlns:a16="http://schemas.microsoft.com/office/drawing/2014/main" id="{4B4FB8F7-E1F9-CF46-A6F6-C85BB7AB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13" y="1496028"/>
            <a:ext cx="5753096" cy="32409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F82B89-177F-D241-A0A4-E69FC11882B2}"/>
              </a:ext>
            </a:extLst>
          </p:cNvPr>
          <p:cNvSpPr txBox="1"/>
          <p:nvPr/>
        </p:nvSpPr>
        <p:spPr>
          <a:xfrm>
            <a:off x="7234177" y="1435261"/>
            <a:ext cx="4560426" cy="646331"/>
          </a:xfrm>
          <a:prstGeom prst="rect">
            <a:avLst/>
          </a:prstGeom>
          <a:noFill/>
        </p:spPr>
        <p:txBody>
          <a:bodyPr wrap="square" rtlCol="0">
            <a:spAutoFit/>
          </a:bodyPr>
          <a:lstStyle/>
          <a:p>
            <a:r>
              <a:rPr lang="en-US" dirty="0"/>
              <a:t>Life threatening condition caused by body’s response to infection.</a:t>
            </a:r>
          </a:p>
        </p:txBody>
      </p:sp>
      <p:sp>
        <p:nvSpPr>
          <p:cNvPr id="5" name="TextBox 4">
            <a:extLst>
              <a:ext uri="{FF2B5EF4-FFF2-40B4-BE49-F238E27FC236}">
                <a16:creationId xmlns:a16="http://schemas.microsoft.com/office/drawing/2014/main" id="{64DD42D0-A1CB-6442-A56E-1DF4EDDAAC65}"/>
              </a:ext>
            </a:extLst>
          </p:cNvPr>
          <p:cNvSpPr txBox="1"/>
          <p:nvPr/>
        </p:nvSpPr>
        <p:spPr>
          <a:xfrm>
            <a:off x="7234177" y="2569580"/>
            <a:ext cx="4305782" cy="646331"/>
          </a:xfrm>
          <a:prstGeom prst="rect">
            <a:avLst/>
          </a:prstGeom>
          <a:noFill/>
        </p:spPr>
        <p:txBody>
          <a:bodyPr wrap="square" rtlCol="0">
            <a:spAutoFit/>
          </a:bodyPr>
          <a:lstStyle/>
          <a:p>
            <a:r>
              <a:rPr lang="en-US" dirty="0"/>
              <a:t>The body naturally release chemicals to fight off infection</a:t>
            </a:r>
          </a:p>
        </p:txBody>
      </p:sp>
      <p:sp>
        <p:nvSpPr>
          <p:cNvPr id="6" name="TextBox 5">
            <a:extLst>
              <a:ext uri="{FF2B5EF4-FFF2-40B4-BE49-F238E27FC236}">
                <a16:creationId xmlns:a16="http://schemas.microsoft.com/office/drawing/2014/main" id="{53719F69-6E1B-4843-9F48-D158F60A4909}"/>
              </a:ext>
            </a:extLst>
          </p:cNvPr>
          <p:cNvSpPr txBox="1"/>
          <p:nvPr/>
        </p:nvSpPr>
        <p:spPr>
          <a:xfrm>
            <a:off x="7234177" y="3993265"/>
            <a:ext cx="4201610" cy="646331"/>
          </a:xfrm>
          <a:prstGeom prst="rect">
            <a:avLst/>
          </a:prstGeom>
          <a:noFill/>
        </p:spPr>
        <p:txBody>
          <a:bodyPr wrap="square" rtlCol="0">
            <a:spAutoFit/>
          </a:bodyPr>
          <a:lstStyle/>
          <a:p>
            <a:r>
              <a:rPr lang="en-US" dirty="0"/>
              <a:t>Chemical imbalance can result in multiple organ failure.</a:t>
            </a:r>
          </a:p>
        </p:txBody>
      </p:sp>
      <p:sp>
        <p:nvSpPr>
          <p:cNvPr id="7" name="TextBox 6">
            <a:extLst>
              <a:ext uri="{FF2B5EF4-FFF2-40B4-BE49-F238E27FC236}">
                <a16:creationId xmlns:a16="http://schemas.microsoft.com/office/drawing/2014/main" id="{70E78B7F-C121-C04B-A6D6-FC30B7E973A3}"/>
              </a:ext>
            </a:extLst>
          </p:cNvPr>
          <p:cNvSpPr txBox="1"/>
          <p:nvPr/>
        </p:nvSpPr>
        <p:spPr>
          <a:xfrm>
            <a:off x="1504709" y="5566894"/>
            <a:ext cx="1689904" cy="646331"/>
          </a:xfrm>
          <a:prstGeom prst="rect">
            <a:avLst/>
          </a:prstGeom>
          <a:noFill/>
        </p:spPr>
        <p:txBody>
          <a:bodyPr wrap="square" rtlCol="0">
            <a:spAutoFit/>
          </a:bodyPr>
          <a:lstStyle/>
          <a:p>
            <a:r>
              <a:rPr lang="en-US" dirty="0"/>
              <a:t>Shortness of Breath</a:t>
            </a:r>
          </a:p>
        </p:txBody>
      </p:sp>
      <p:sp>
        <p:nvSpPr>
          <p:cNvPr id="8" name="TextBox 7">
            <a:extLst>
              <a:ext uri="{FF2B5EF4-FFF2-40B4-BE49-F238E27FC236}">
                <a16:creationId xmlns:a16="http://schemas.microsoft.com/office/drawing/2014/main" id="{E88C35C5-0E4C-744E-A2EA-880569C2F691}"/>
              </a:ext>
            </a:extLst>
          </p:cNvPr>
          <p:cNvSpPr txBox="1"/>
          <p:nvPr/>
        </p:nvSpPr>
        <p:spPr>
          <a:xfrm>
            <a:off x="4857509" y="5566894"/>
            <a:ext cx="2230056" cy="369332"/>
          </a:xfrm>
          <a:prstGeom prst="rect">
            <a:avLst/>
          </a:prstGeom>
          <a:noFill/>
        </p:spPr>
        <p:txBody>
          <a:bodyPr wrap="square" rtlCol="0">
            <a:spAutoFit/>
          </a:bodyPr>
          <a:lstStyle/>
          <a:p>
            <a:r>
              <a:rPr lang="en-US" dirty="0"/>
              <a:t>High heart Rate</a:t>
            </a:r>
          </a:p>
        </p:txBody>
      </p:sp>
      <p:sp>
        <p:nvSpPr>
          <p:cNvPr id="9" name="TextBox 8">
            <a:extLst>
              <a:ext uri="{FF2B5EF4-FFF2-40B4-BE49-F238E27FC236}">
                <a16:creationId xmlns:a16="http://schemas.microsoft.com/office/drawing/2014/main" id="{C93F83B9-C395-1F46-90DE-9ADACDCD8A74}"/>
              </a:ext>
            </a:extLst>
          </p:cNvPr>
          <p:cNvSpPr txBox="1"/>
          <p:nvPr/>
        </p:nvSpPr>
        <p:spPr>
          <a:xfrm>
            <a:off x="9387068" y="5566894"/>
            <a:ext cx="2171704" cy="369332"/>
          </a:xfrm>
          <a:prstGeom prst="rect">
            <a:avLst/>
          </a:prstGeom>
          <a:noFill/>
        </p:spPr>
        <p:txBody>
          <a:bodyPr wrap="square" rtlCol="0">
            <a:spAutoFit/>
          </a:bodyPr>
          <a:lstStyle/>
          <a:p>
            <a:r>
              <a:rPr lang="en-US" dirty="0"/>
              <a:t>Fever</a:t>
            </a:r>
          </a:p>
        </p:txBody>
      </p:sp>
    </p:spTree>
    <p:extLst>
      <p:ext uri="{BB962C8B-B14F-4D97-AF65-F5344CB8AC3E}">
        <p14:creationId xmlns:p14="http://schemas.microsoft.com/office/powerpoint/2010/main" val="291654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742B-836E-4A45-B925-E9E62CEBF769}"/>
              </a:ext>
            </a:extLst>
          </p:cNvPr>
          <p:cNvSpPr>
            <a:spLocks noGrp="1"/>
          </p:cNvSpPr>
          <p:nvPr>
            <p:ph type="title"/>
          </p:nvPr>
        </p:nvSpPr>
        <p:spPr>
          <a:xfrm>
            <a:off x="1587063" y="0"/>
            <a:ext cx="9675812" cy="1280890"/>
          </a:xfrm>
        </p:spPr>
        <p:txBody>
          <a:bodyPr/>
          <a:lstStyle/>
          <a:p>
            <a:r>
              <a:rPr lang="en-US" dirty="0"/>
              <a:t>Class Imbalance and Observation Window Size</a:t>
            </a:r>
          </a:p>
        </p:txBody>
      </p:sp>
      <p:sp>
        <p:nvSpPr>
          <p:cNvPr id="8" name="TextBox 7">
            <a:extLst>
              <a:ext uri="{FF2B5EF4-FFF2-40B4-BE49-F238E27FC236}">
                <a16:creationId xmlns:a16="http://schemas.microsoft.com/office/drawing/2014/main" id="{56CA8106-2A48-4641-B437-28B16696F70B}"/>
              </a:ext>
            </a:extLst>
          </p:cNvPr>
          <p:cNvSpPr txBox="1"/>
          <p:nvPr/>
        </p:nvSpPr>
        <p:spPr>
          <a:xfrm>
            <a:off x="591795" y="1725553"/>
            <a:ext cx="4441706" cy="646331"/>
          </a:xfrm>
          <a:prstGeom prst="rect">
            <a:avLst/>
          </a:prstGeom>
          <a:noFill/>
        </p:spPr>
        <p:txBody>
          <a:bodyPr wrap="square" rtlCol="0">
            <a:spAutoFit/>
          </a:bodyPr>
          <a:lstStyle/>
          <a:p>
            <a:r>
              <a:rPr lang="en-US" dirty="0"/>
              <a:t>If patients do develop sepsis, most develop them within 7 to 15 hours</a:t>
            </a:r>
          </a:p>
        </p:txBody>
      </p:sp>
      <p:pic>
        <p:nvPicPr>
          <p:cNvPr id="12" name="Picture 11" descr="Chart, bar chart&#10;&#10;Description automatically generated">
            <a:extLst>
              <a:ext uri="{FF2B5EF4-FFF2-40B4-BE49-F238E27FC236}">
                <a16:creationId xmlns:a16="http://schemas.microsoft.com/office/drawing/2014/main" id="{8521ACBC-C4CB-DD4D-AE5F-15E2EC232CE4}"/>
              </a:ext>
            </a:extLst>
          </p:cNvPr>
          <p:cNvPicPr>
            <a:picLocks noChangeAspect="1"/>
          </p:cNvPicPr>
          <p:nvPr/>
        </p:nvPicPr>
        <p:blipFill>
          <a:blip r:embed="rId3"/>
          <a:stretch>
            <a:fillRect/>
          </a:stretch>
        </p:blipFill>
        <p:spPr>
          <a:xfrm>
            <a:off x="5033501" y="652021"/>
            <a:ext cx="6653347" cy="2994006"/>
          </a:xfrm>
          <a:prstGeom prst="rect">
            <a:avLst/>
          </a:prstGeom>
        </p:spPr>
      </p:pic>
      <p:sp>
        <p:nvSpPr>
          <p:cNvPr id="14" name="Rectangle 13">
            <a:extLst>
              <a:ext uri="{FF2B5EF4-FFF2-40B4-BE49-F238E27FC236}">
                <a16:creationId xmlns:a16="http://schemas.microsoft.com/office/drawing/2014/main" id="{69758ADB-E214-7E4D-8E17-8E689BC7C7E5}"/>
              </a:ext>
            </a:extLst>
          </p:cNvPr>
          <p:cNvSpPr/>
          <p:nvPr/>
        </p:nvSpPr>
        <p:spPr>
          <a:xfrm>
            <a:off x="5428527" y="1211381"/>
            <a:ext cx="5187985" cy="721530"/>
          </a:xfrm>
          <a:prstGeom prst="rect">
            <a:avLst/>
          </a:prstGeom>
          <a:noFill/>
          <a:ln w="412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16" name="Picture 15" descr="Chart, line chart&#10;&#10;Description automatically generated">
            <a:extLst>
              <a:ext uri="{FF2B5EF4-FFF2-40B4-BE49-F238E27FC236}">
                <a16:creationId xmlns:a16="http://schemas.microsoft.com/office/drawing/2014/main" id="{48595E98-5A72-D44F-8923-78433CF12F1B}"/>
              </a:ext>
            </a:extLst>
          </p:cNvPr>
          <p:cNvPicPr>
            <a:picLocks noChangeAspect="1"/>
          </p:cNvPicPr>
          <p:nvPr/>
        </p:nvPicPr>
        <p:blipFill>
          <a:blip r:embed="rId4"/>
          <a:stretch>
            <a:fillRect/>
          </a:stretch>
        </p:blipFill>
        <p:spPr>
          <a:xfrm>
            <a:off x="339845" y="3646026"/>
            <a:ext cx="6653344" cy="2994005"/>
          </a:xfrm>
          <a:prstGeom prst="rect">
            <a:avLst/>
          </a:prstGeom>
        </p:spPr>
      </p:pic>
      <p:sp>
        <p:nvSpPr>
          <p:cNvPr id="17" name="TextBox 16">
            <a:extLst>
              <a:ext uri="{FF2B5EF4-FFF2-40B4-BE49-F238E27FC236}">
                <a16:creationId xmlns:a16="http://schemas.microsoft.com/office/drawing/2014/main" id="{82993186-D3B4-F74B-AD00-F22550A739A7}"/>
              </a:ext>
            </a:extLst>
          </p:cNvPr>
          <p:cNvSpPr txBox="1"/>
          <p:nvPr/>
        </p:nvSpPr>
        <p:spPr>
          <a:xfrm>
            <a:off x="7951486" y="4514787"/>
            <a:ext cx="3900669" cy="923330"/>
          </a:xfrm>
          <a:prstGeom prst="rect">
            <a:avLst/>
          </a:prstGeom>
          <a:noFill/>
        </p:spPr>
        <p:txBody>
          <a:bodyPr wrap="square" rtlCol="0">
            <a:spAutoFit/>
          </a:bodyPr>
          <a:lstStyle/>
          <a:p>
            <a:r>
              <a:rPr lang="en-US" dirty="0"/>
              <a:t>Depending on the observation window size, more ‘patient’ samples can be obtained.</a:t>
            </a:r>
          </a:p>
        </p:txBody>
      </p:sp>
      <p:sp>
        <p:nvSpPr>
          <p:cNvPr id="18" name="TextBox 17">
            <a:extLst>
              <a:ext uri="{FF2B5EF4-FFF2-40B4-BE49-F238E27FC236}">
                <a16:creationId xmlns:a16="http://schemas.microsoft.com/office/drawing/2014/main" id="{1BD46AE8-1D49-E843-9E8D-CEEBC24AF650}"/>
              </a:ext>
            </a:extLst>
          </p:cNvPr>
          <p:cNvSpPr txBox="1"/>
          <p:nvPr/>
        </p:nvSpPr>
        <p:spPr>
          <a:xfrm>
            <a:off x="5238585" y="5752618"/>
            <a:ext cx="3048888" cy="276999"/>
          </a:xfrm>
          <a:prstGeom prst="rect">
            <a:avLst/>
          </a:prstGeom>
          <a:noFill/>
        </p:spPr>
        <p:txBody>
          <a:bodyPr wrap="square" rtlCol="0">
            <a:spAutoFit/>
          </a:bodyPr>
          <a:lstStyle/>
          <a:p>
            <a:r>
              <a:rPr lang="en-US" sz="1200" dirty="0"/>
              <a:t>Started with 15000 patient profiles</a:t>
            </a:r>
          </a:p>
        </p:txBody>
      </p:sp>
      <p:sp>
        <p:nvSpPr>
          <p:cNvPr id="19" name="TextBox 18">
            <a:extLst>
              <a:ext uri="{FF2B5EF4-FFF2-40B4-BE49-F238E27FC236}">
                <a16:creationId xmlns:a16="http://schemas.microsoft.com/office/drawing/2014/main" id="{A31ED862-8F06-444E-8322-9322EE642CBB}"/>
              </a:ext>
            </a:extLst>
          </p:cNvPr>
          <p:cNvSpPr txBox="1"/>
          <p:nvPr/>
        </p:nvSpPr>
        <p:spPr>
          <a:xfrm>
            <a:off x="5238585" y="4745620"/>
            <a:ext cx="2389131" cy="461665"/>
          </a:xfrm>
          <a:prstGeom prst="rect">
            <a:avLst/>
          </a:prstGeom>
          <a:noFill/>
        </p:spPr>
        <p:txBody>
          <a:bodyPr wrap="square" rtlCol="0">
            <a:spAutoFit/>
          </a:bodyPr>
          <a:lstStyle/>
          <a:p>
            <a:r>
              <a:rPr lang="en-US" sz="1200" dirty="0"/>
              <a:t>36 hour window creates 500000 patient profiles</a:t>
            </a:r>
          </a:p>
        </p:txBody>
      </p:sp>
    </p:spTree>
    <p:extLst>
      <p:ext uri="{BB962C8B-B14F-4D97-AF65-F5344CB8AC3E}">
        <p14:creationId xmlns:p14="http://schemas.microsoft.com/office/powerpoint/2010/main" val="4307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0AC5-A882-7948-ABF6-405730155B45}"/>
              </a:ext>
            </a:extLst>
          </p:cNvPr>
          <p:cNvSpPr>
            <a:spLocks noGrp="1"/>
          </p:cNvSpPr>
          <p:nvPr>
            <p:ph type="title"/>
          </p:nvPr>
        </p:nvSpPr>
        <p:spPr>
          <a:xfrm>
            <a:off x="1840570" y="109423"/>
            <a:ext cx="8911687" cy="718553"/>
          </a:xfrm>
        </p:spPr>
        <p:txBody>
          <a:bodyPr>
            <a:normAutofit fontScale="90000"/>
          </a:bodyPr>
          <a:lstStyle/>
          <a:p>
            <a:r>
              <a:rPr lang="en-US" dirty="0"/>
              <a:t>Example Sepsis Trajectory for ICU Patient</a:t>
            </a:r>
          </a:p>
        </p:txBody>
      </p:sp>
      <p:pic>
        <p:nvPicPr>
          <p:cNvPr id="4" name="Picture 3" descr="Chart, line chart&#10;&#10;Description automatically generated">
            <a:extLst>
              <a:ext uri="{FF2B5EF4-FFF2-40B4-BE49-F238E27FC236}">
                <a16:creationId xmlns:a16="http://schemas.microsoft.com/office/drawing/2014/main" id="{DF7242E5-DCC7-674F-83E5-98B83545602F}"/>
              </a:ext>
            </a:extLst>
          </p:cNvPr>
          <p:cNvPicPr>
            <a:picLocks noChangeAspect="1"/>
          </p:cNvPicPr>
          <p:nvPr/>
        </p:nvPicPr>
        <p:blipFill>
          <a:blip r:embed="rId3"/>
          <a:stretch>
            <a:fillRect/>
          </a:stretch>
        </p:blipFill>
        <p:spPr>
          <a:xfrm>
            <a:off x="447001" y="1576139"/>
            <a:ext cx="11683824" cy="3505147"/>
          </a:xfrm>
          <a:prstGeom prst="rect">
            <a:avLst/>
          </a:prstGeom>
        </p:spPr>
      </p:pic>
      <p:cxnSp>
        <p:nvCxnSpPr>
          <p:cNvPr id="6" name="Straight Connector 5">
            <a:extLst>
              <a:ext uri="{FF2B5EF4-FFF2-40B4-BE49-F238E27FC236}">
                <a16:creationId xmlns:a16="http://schemas.microsoft.com/office/drawing/2014/main" id="{42FF9AE2-B44F-0B48-A01F-7D866441B9F2}"/>
              </a:ext>
            </a:extLst>
          </p:cNvPr>
          <p:cNvCxnSpPr/>
          <p:nvPr/>
        </p:nvCxnSpPr>
        <p:spPr>
          <a:xfrm>
            <a:off x="8113853" y="1932972"/>
            <a:ext cx="0" cy="2743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282094-95DD-E749-A059-1C3879CD4217}"/>
              </a:ext>
            </a:extLst>
          </p:cNvPr>
          <p:cNvSpPr txBox="1"/>
          <p:nvPr/>
        </p:nvSpPr>
        <p:spPr>
          <a:xfrm>
            <a:off x="7135797" y="1625195"/>
            <a:ext cx="1956111" cy="307777"/>
          </a:xfrm>
          <a:prstGeom prst="rect">
            <a:avLst/>
          </a:prstGeom>
          <a:noFill/>
        </p:spPr>
        <p:txBody>
          <a:bodyPr wrap="square" rtlCol="0">
            <a:spAutoFit/>
          </a:bodyPr>
          <a:lstStyle/>
          <a:p>
            <a:r>
              <a:rPr lang="en-US" sz="1400" dirty="0"/>
              <a:t>Sepsis at 331 hours</a:t>
            </a:r>
          </a:p>
        </p:txBody>
      </p:sp>
      <p:sp>
        <p:nvSpPr>
          <p:cNvPr id="9" name="Freeform 8">
            <a:extLst>
              <a:ext uri="{FF2B5EF4-FFF2-40B4-BE49-F238E27FC236}">
                <a16:creationId xmlns:a16="http://schemas.microsoft.com/office/drawing/2014/main" id="{C44BD247-2E0F-3E4D-9550-8576462641F6}"/>
              </a:ext>
            </a:extLst>
          </p:cNvPr>
          <p:cNvSpPr/>
          <p:nvPr/>
        </p:nvSpPr>
        <p:spPr>
          <a:xfrm>
            <a:off x="1134319" y="2346702"/>
            <a:ext cx="8102278" cy="1982230"/>
          </a:xfrm>
          <a:custGeom>
            <a:avLst/>
            <a:gdLst>
              <a:gd name="connsiteX0" fmla="*/ 0 w 8102278"/>
              <a:gd name="connsiteY0" fmla="*/ 1982230 h 1982230"/>
              <a:gd name="connsiteX1" fmla="*/ 1863524 w 8102278"/>
              <a:gd name="connsiteY1" fmla="*/ 1588690 h 1982230"/>
              <a:gd name="connsiteX2" fmla="*/ 3993266 w 8102278"/>
              <a:gd name="connsiteY2" fmla="*/ 1357197 h 1982230"/>
              <a:gd name="connsiteX3" fmla="*/ 5532699 w 8102278"/>
              <a:gd name="connsiteY3" fmla="*/ 836336 h 1982230"/>
              <a:gd name="connsiteX4" fmla="*/ 6099858 w 8102278"/>
              <a:gd name="connsiteY4" fmla="*/ 419647 h 1982230"/>
              <a:gd name="connsiteX5" fmla="*/ 6967959 w 8102278"/>
              <a:gd name="connsiteY5" fmla="*/ 14533 h 1982230"/>
              <a:gd name="connsiteX6" fmla="*/ 7592992 w 8102278"/>
              <a:gd name="connsiteY6" fmla="*/ 83982 h 1982230"/>
              <a:gd name="connsiteX7" fmla="*/ 8102278 w 8102278"/>
              <a:gd name="connsiteY7" fmla="*/ 26108 h 1982230"/>
              <a:gd name="connsiteX8" fmla="*/ 8102278 w 8102278"/>
              <a:gd name="connsiteY8" fmla="*/ 26108 h 198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2278" h="1982230">
                <a:moveTo>
                  <a:pt x="0" y="1982230"/>
                </a:moveTo>
                <a:cubicBezTo>
                  <a:pt x="598990" y="1837546"/>
                  <a:pt x="1197980" y="1692862"/>
                  <a:pt x="1863524" y="1588690"/>
                </a:cubicBezTo>
                <a:cubicBezTo>
                  <a:pt x="2529068" y="1484518"/>
                  <a:pt x="3381737" y="1482589"/>
                  <a:pt x="3993266" y="1357197"/>
                </a:cubicBezTo>
                <a:cubicBezTo>
                  <a:pt x="4604795" y="1231805"/>
                  <a:pt x="5181600" y="992594"/>
                  <a:pt x="5532699" y="836336"/>
                </a:cubicBezTo>
                <a:cubicBezTo>
                  <a:pt x="5883798" y="680078"/>
                  <a:pt x="5860648" y="556614"/>
                  <a:pt x="6099858" y="419647"/>
                </a:cubicBezTo>
                <a:cubicBezTo>
                  <a:pt x="6339068" y="282680"/>
                  <a:pt x="6719103" y="70477"/>
                  <a:pt x="6967959" y="14533"/>
                </a:cubicBezTo>
                <a:cubicBezTo>
                  <a:pt x="7216815" y="-41411"/>
                  <a:pt x="7403939" y="82053"/>
                  <a:pt x="7592992" y="83982"/>
                </a:cubicBezTo>
                <a:cubicBezTo>
                  <a:pt x="7782045" y="85911"/>
                  <a:pt x="8102278" y="26108"/>
                  <a:pt x="8102278" y="26108"/>
                </a:cubicBezTo>
                <a:lnTo>
                  <a:pt x="8102278" y="26108"/>
                </a:lnTo>
              </a:path>
            </a:pathLst>
          </a:custGeom>
          <a:noFill/>
          <a:ln w="317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30193F-288F-9B40-B8EB-ACD91D6F33BE}"/>
              </a:ext>
            </a:extLst>
          </p:cNvPr>
          <p:cNvSpPr txBox="1"/>
          <p:nvPr/>
        </p:nvSpPr>
        <p:spPr>
          <a:xfrm>
            <a:off x="3912258" y="3877519"/>
            <a:ext cx="1423672" cy="307777"/>
          </a:xfrm>
          <a:prstGeom prst="rect">
            <a:avLst/>
          </a:prstGeom>
          <a:noFill/>
        </p:spPr>
        <p:txBody>
          <a:bodyPr wrap="square" rtlCol="0">
            <a:spAutoFit/>
          </a:bodyPr>
          <a:lstStyle/>
          <a:p>
            <a:r>
              <a:rPr lang="en-US" sz="1400" dirty="0"/>
              <a:t>.22 @ 323 </a:t>
            </a:r>
            <a:r>
              <a:rPr lang="en-US" sz="1400" dirty="0" err="1"/>
              <a:t>hrs</a:t>
            </a:r>
            <a:endParaRPr lang="en-US" sz="1400" dirty="0"/>
          </a:p>
        </p:txBody>
      </p:sp>
      <p:sp>
        <p:nvSpPr>
          <p:cNvPr id="11" name="TextBox 10">
            <a:extLst>
              <a:ext uri="{FF2B5EF4-FFF2-40B4-BE49-F238E27FC236}">
                <a16:creationId xmlns:a16="http://schemas.microsoft.com/office/drawing/2014/main" id="{A140D593-4F7F-8348-A210-DAC71FA19D19}"/>
              </a:ext>
            </a:extLst>
          </p:cNvPr>
          <p:cNvSpPr txBox="1"/>
          <p:nvPr/>
        </p:nvSpPr>
        <p:spPr>
          <a:xfrm>
            <a:off x="6998826" y="2835798"/>
            <a:ext cx="1531716" cy="307777"/>
          </a:xfrm>
          <a:prstGeom prst="rect">
            <a:avLst/>
          </a:prstGeom>
          <a:noFill/>
        </p:spPr>
        <p:txBody>
          <a:bodyPr wrap="square" rtlCol="0">
            <a:spAutoFit/>
          </a:bodyPr>
          <a:lstStyle/>
          <a:p>
            <a:r>
              <a:rPr lang="en-US" sz="1400" dirty="0"/>
              <a:t>.8 @ 327 hours</a:t>
            </a:r>
          </a:p>
        </p:txBody>
      </p:sp>
      <p:sp>
        <p:nvSpPr>
          <p:cNvPr id="12" name="TextBox 11">
            <a:extLst>
              <a:ext uri="{FF2B5EF4-FFF2-40B4-BE49-F238E27FC236}">
                <a16:creationId xmlns:a16="http://schemas.microsoft.com/office/drawing/2014/main" id="{70CA77E2-4FA6-2248-A3E0-0EAC59722D4D}"/>
              </a:ext>
            </a:extLst>
          </p:cNvPr>
          <p:cNvSpPr txBox="1"/>
          <p:nvPr/>
        </p:nvSpPr>
        <p:spPr>
          <a:xfrm>
            <a:off x="2233914" y="5438120"/>
            <a:ext cx="5660020" cy="369332"/>
          </a:xfrm>
          <a:prstGeom prst="rect">
            <a:avLst/>
          </a:prstGeom>
          <a:noFill/>
        </p:spPr>
        <p:txBody>
          <a:bodyPr wrap="square" rtlCol="0">
            <a:spAutoFit/>
          </a:bodyPr>
          <a:lstStyle/>
          <a:p>
            <a:r>
              <a:rPr lang="en-US" dirty="0"/>
              <a:t>Continuous probability prediction at each hour</a:t>
            </a:r>
          </a:p>
        </p:txBody>
      </p:sp>
      <p:sp>
        <p:nvSpPr>
          <p:cNvPr id="13" name="TextBox 12">
            <a:extLst>
              <a:ext uri="{FF2B5EF4-FFF2-40B4-BE49-F238E27FC236}">
                <a16:creationId xmlns:a16="http://schemas.microsoft.com/office/drawing/2014/main" id="{BE4DE5C6-9C8A-3047-A219-13D44D9E6415}"/>
              </a:ext>
            </a:extLst>
          </p:cNvPr>
          <p:cNvSpPr txBox="1"/>
          <p:nvPr/>
        </p:nvSpPr>
        <p:spPr>
          <a:xfrm>
            <a:off x="2236812" y="5979620"/>
            <a:ext cx="4673273" cy="369332"/>
          </a:xfrm>
          <a:prstGeom prst="rect">
            <a:avLst/>
          </a:prstGeom>
          <a:noFill/>
        </p:spPr>
        <p:txBody>
          <a:bodyPr wrap="square" rtlCol="0">
            <a:spAutoFit/>
          </a:bodyPr>
          <a:lstStyle/>
          <a:p>
            <a:r>
              <a:rPr lang="en-US" dirty="0"/>
              <a:t>Risk Score for a single ICU patient</a:t>
            </a:r>
          </a:p>
        </p:txBody>
      </p:sp>
    </p:spTree>
    <p:extLst>
      <p:ext uri="{BB962C8B-B14F-4D97-AF65-F5344CB8AC3E}">
        <p14:creationId xmlns:p14="http://schemas.microsoft.com/office/powerpoint/2010/main" val="357072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CDCB-01F4-9844-9EF8-810E1B1671BA}"/>
              </a:ext>
            </a:extLst>
          </p:cNvPr>
          <p:cNvSpPr>
            <a:spLocks noGrp="1"/>
          </p:cNvSpPr>
          <p:nvPr>
            <p:ph type="title"/>
          </p:nvPr>
        </p:nvSpPr>
        <p:spPr>
          <a:xfrm>
            <a:off x="1640156" y="148678"/>
            <a:ext cx="10383678" cy="881336"/>
          </a:xfrm>
        </p:spPr>
        <p:txBody>
          <a:bodyPr/>
          <a:lstStyle/>
          <a:p>
            <a:r>
              <a:rPr lang="en-US" dirty="0"/>
              <a:t>Pipeline: Data Acquisition and Cleaning</a:t>
            </a:r>
          </a:p>
        </p:txBody>
      </p:sp>
      <p:graphicFrame>
        <p:nvGraphicFramePr>
          <p:cNvPr id="7" name="Diagram 6">
            <a:extLst>
              <a:ext uri="{FF2B5EF4-FFF2-40B4-BE49-F238E27FC236}">
                <a16:creationId xmlns:a16="http://schemas.microsoft.com/office/drawing/2014/main" id="{5C24BF8F-0F6D-1141-B0E5-55DD59032302}"/>
              </a:ext>
            </a:extLst>
          </p:cNvPr>
          <p:cNvGraphicFramePr/>
          <p:nvPr>
            <p:extLst>
              <p:ext uri="{D42A27DB-BD31-4B8C-83A1-F6EECF244321}">
                <p14:modId xmlns:p14="http://schemas.microsoft.com/office/powerpoint/2010/main" val="3602929702"/>
              </p:ext>
            </p:extLst>
          </p:nvPr>
        </p:nvGraphicFramePr>
        <p:xfrm>
          <a:off x="2389352" y="1030014"/>
          <a:ext cx="7605986" cy="4214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9CA1A83-7845-3540-B6F8-CC7923E7815F}"/>
              </a:ext>
            </a:extLst>
          </p:cNvPr>
          <p:cNvSpPr txBox="1"/>
          <p:nvPr/>
        </p:nvSpPr>
        <p:spPr>
          <a:xfrm>
            <a:off x="2293007" y="5664332"/>
            <a:ext cx="7605986" cy="923330"/>
          </a:xfrm>
          <a:prstGeom prst="rect">
            <a:avLst/>
          </a:prstGeom>
          <a:noFill/>
        </p:spPr>
        <p:txBody>
          <a:bodyPr wrap="square" rtlCol="0">
            <a:spAutoFit/>
          </a:bodyPr>
          <a:lstStyle/>
          <a:p>
            <a:r>
              <a:rPr lang="en-US" dirty="0"/>
              <a:t>Specific Problem becomes, can we predict whether or not a patient will go into septic shock in the next 12 hours given a 36-hour observation window!</a:t>
            </a:r>
          </a:p>
        </p:txBody>
      </p:sp>
      <p:sp>
        <p:nvSpPr>
          <p:cNvPr id="5" name="TextBox 4">
            <a:extLst>
              <a:ext uri="{FF2B5EF4-FFF2-40B4-BE49-F238E27FC236}">
                <a16:creationId xmlns:a16="http://schemas.microsoft.com/office/drawing/2014/main" id="{8F26C67C-0D6C-A442-9C8E-817771A1980D}"/>
              </a:ext>
            </a:extLst>
          </p:cNvPr>
          <p:cNvSpPr txBox="1"/>
          <p:nvPr/>
        </p:nvSpPr>
        <p:spPr>
          <a:xfrm>
            <a:off x="1197160" y="1726684"/>
            <a:ext cx="1192192" cy="369332"/>
          </a:xfrm>
          <a:prstGeom prst="rect">
            <a:avLst/>
          </a:prstGeom>
          <a:noFill/>
        </p:spPr>
        <p:txBody>
          <a:bodyPr wrap="square" rtlCol="0">
            <a:spAutoFit/>
          </a:bodyPr>
          <a:lstStyle/>
          <a:p>
            <a:r>
              <a:rPr lang="en-US" dirty="0"/>
              <a:t>Start!</a:t>
            </a:r>
          </a:p>
        </p:txBody>
      </p:sp>
      <p:sp>
        <p:nvSpPr>
          <p:cNvPr id="10" name="TextBox 9">
            <a:extLst>
              <a:ext uri="{FF2B5EF4-FFF2-40B4-BE49-F238E27FC236}">
                <a16:creationId xmlns:a16="http://schemas.microsoft.com/office/drawing/2014/main" id="{19D5A855-FAB8-094F-A0A6-36F8A5D1DE7C}"/>
              </a:ext>
            </a:extLst>
          </p:cNvPr>
          <p:cNvSpPr txBox="1"/>
          <p:nvPr/>
        </p:nvSpPr>
        <p:spPr>
          <a:xfrm>
            <a:off x="10125288" y="5059995"/>
            <a:ext cx="1238491" cy="369332"/>
          </a:xfrm>
          <a:prstGeom prst="rect">
            <a:avLst/>
          </a:prstGeom>
          <a:noFill/>
        </p:spPr>
        <p:txBody>
          <a:bodyPr wrap="square" rtlCol="0">
            <a:spAutoFit/>
          </a:bodyPr>
          <a:lstStyle/>
          <a:p>
            <a:r>
              <a:rPr lang="en-US" dirty="0"/>
              <a:t>End</a:t>
            </a:r>
          </a:p>
        </p:txBody>
      </p:sp>
      <p:sp>
        <p:nvSpPr>
          <p:cNvPr id="11" name="TextBox 10">
            <a:extLst>
              <a:ext uri="{FF2B5EF4-FFF2-40B4-BE49-F238E27FC236}">
                <a16:creationId xmlns:a16="http://schemas.microsoft.com/office/drawing/2014/main" id="{821925CC-3E83-B44D-B9C5-FE5FA23D476B}"/>
              </a:ext>
            </a:extLst>
          </p:cNvPr>
          <p:cNvSpPr txBox="1"/>
          <p:nvPr/>
        </p:nvSpPr>
        <p:spPr>
          <a:xfrm>
            <a:off x="12639554" y="53243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49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8C026DE1-45DC-A84F-A78F-B175844FA52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058B267E-DB32-574E-A259-E055739A2B2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CEC78068-4E60-884E-BBBB-B66A6A90BAD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C80D5875-017C-B346-8220-CC4BADADD3B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DB3F887-C786-C740-A5BB-1AD8A83F71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C40E0B91-0DA8-FC45-A45A-98566DE4C695}"/>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graphicEl>
                                              <a:dgm id="{6CD647B5-5E71-9F4D-BB62-7562DDFBB3C2}"/>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graphicEl>
                                              <a:dgm id="{4207C731-32CF-4B46-95C0-8F83AE9FEA5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54FE7746-9E14-2946-A279-A937FD14CF1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graphicEl>
                                              <a:dgm id="{620FEFFD-4A32-0442-BE5B-1C733069068A}"/>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graphicEl>
                                              <a:dgm id="{98F6519A-6004-684D-BD88-5B7FACC84DCF}"/>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graphicEl>
                                              <a:dgm id="{6E7D96D8-F69A-C749-8F1C-735429EE4A93}"/>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graphicEl>
                                              <a:dgm id="{4D1FF56D-378F-8F44-A9AC-7756EBC7C56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graphicEl>
                                              <a:dgm id="{9B2B586B-7C6D-154D-B3F3-7576C7DC0184}"/>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graphicEl>
                                              <a:dgm id="{0283175E-93CC-DC4D-B70F-63FDA5D9D889}"/>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graphicEl>
                                              <a:dgm id="{4E53A789-79E9-1B4F-829B-7BEA7B3CF3D9}"/>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graphicEl>
                                              <a:dgm id="{685D8D7A-E84F-B042-84E8-52E713B04098}"/>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09FC7528-C6DD-BE42-A6EC-AF4AC95B01ED}"/>
              </a:ext>
            </a:extLst>
          </p:cNvPr>
          <p:cNvPicPr>
            <a:picLocks noChangeAspect="1"/>
          </p:cNvPicPr>
          <p:nvPr/>
        </p:nvPicPr>
        <p:blipFill>
          <a:blip r:embed="rId2"/>
          <a:stretch>
            <a:fillRect/>
          </a:stretch>
        </p:blipFill>
        <p:spPr>
          <a:xfrm>
            <a:off x="370390" y="3271030"/>
            <a:ext cx="5496212" cy="336914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D74DD91-B6A7-164C-9FD7-E2F5B1EB5173}"/>
              </a:ext>
            </a:extLst>
          </p:cNvPr>
          <p:cNvPicPr>
            <a:picLocks noChangeAspect="1"/>
          </p:cNvPicPr>
          <p:nvPr/>
        </p:nvPicPr>
        <p:blipFill>
          <a:blip r:embed="rId3"/>
          <a:stretch>
            <a:fillRect/>
          </a:stretch>
        </p:blipFill>
        <p:spPr>
          <a:xfrm>
            <a:off x="6303864" y="3226723"/>
            <a:ext cx="5834948" cy="3445707"/>
          </a:xfrm>
          <a:prstGeom prst="rect">
            <a:avLst/>
          </a:prstGeom>
        </p:spPr>
      </p:pic>
      <p:pic>
        <p:nvPicPr>
          <p:cNvPr id="6" name="Picture 5" descr="Table&#10;&#10;Description automatically generated">
            <a:extLst>
              <a:ext uri="{FF2B5EF4-FFF2-40B4-BE49-F238E27FC236}">
                <a16:creationId xmlns:a16="http://schemas.microsoft.com/office/drawing/2014/main" id="{6F684557-9457-FC46-88A6-598306E781BA}"/>
              </a:ext>
            </a:extLst>
          </p:cNvPr>
          <p:cNvPicPr>
            <a:picLocks noChangeAspect="1"/>
          </p:cNvPicPr>
          <p:nvPr/>
        </p:nvPicPr>
        <p:blipFill>
          <a:blip r:embed="rId4"/>
          <a:stretch>
            <a:fillRect/>
          </a:stretch>
        </p:blipFill>
        <p:spPr>
          <a:xfrm>
            <a:off x="5820042" y="1222638"/>
            <a:ext cx="5709375" cy="3127428"/>
          </a:xfrm>
          <a:prstGeom prst="rect">
            <a:avLst/>
          </a:prstGeom>
        </p:spPr>
      </p:pic>
    </p:spTree>
    <p:extLst>
      <p:ext uri="{BB962C8B-B14F-4D97-AF65-F5344CB8AC3E}">
        <p14:creationId xmlns:p14="http://schemas.microsoft.com/office/powerpoint/2010/main" val="291758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F433-EE3B-6A43-BF19-E6FD7BDB1C16}"/>
              </a:ext>
            </a:extLst>
          </p:cNvPr>
          <p:cNvSpPr>
            <a:spLocks noGrp="1"/>
          </p:cNvSpPr>
          <p:nvPr>
            <p:ph type="title"/>
          </p:nvPr>
        </p:nvSpPr>
        <p:spPr>
          <a:xfrm>
            <a:off x="2153088" y="127780"/>
            <a:ext cx="8414598" cy="728747"/>
          </a:xfrm>
        </p:spPr>
        <p:txBody>
          <a:bodyPr>
            <a:normAutofit fontScale="90000"/>
          </a:bodyPr>
          <a:lstStyle/>
          <a:p>
            <a:r>
              <a:rPr lang="en-US" dirty="0"/>
              <a:t>Sepsis is Preventable if diagnosed early </a:t>
            </a:r>
          </a:p>
        </p:txBody>
      </p:sp>
      <p:pic>
        <p:nvPicPr>
          <p:cNvPr id="2050" name="Picture 2">
            <a:extLst>
              <a:ext uri="{FF2B5EF4-FFF2-40B4-BE49-F238E27FC236}">
                <a16:creationId xmlns:a16="http://schemas.microsoft.com/office/drawing/2014/main" id="{1D820E45-5DCF-3445-AAFE-BFD6F3D13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6" y="1408670"/>
            <a:ext cx="4925396" cy="4291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1F643A-D4B2-4044-906D-8E2A7EED537A}"/>
              </a:ext>
            </a:extLst>
          </p:cNvPr>
          <p:cNvSpPr txBox="1"/>
          <p:nvPr/>
        </p:nvSpPr>
        <p:spPr>
          <a:xfrm>
            <a:off x="6736465" y="4341335"/>
            <a:ext cx="4433104" cy="923330"/>
          </a:xfrm>
          <a:prstGeom prst="rect">
            <a:avLst/>
          </a:prstGeom>
          <a:noFill/>
        </p:spPr>
        <p:txBody>
          <a:bodyPr wrap="square" rtlCol="0">
            <a:spAutoFit/>
          </a:bodyPr>
          <a:lstStyle/>
          <a:p>
            <a:r>
              <a:rPr lang="en-US" dirty="0"/>
              <a:t>Can we identify when a patient will start experiencing sepsis symptoms early enough?</a:t>
            </a:r>
          </a:p>
        </p:txBody>
      </p:sp>
      <p:sp>
        <p:nvSpPr>
          <p:cNvPr id="7" name="TextBox 6">
            <a:extLst>
              <a:ext uri="{FF2B5EF4-FFF2-40B4-BE49-F238E27FC236}">
                <a16:creationId xmlns:a16="http://schemas.microsoft.com/office/drawing/2014/main" id="{FA218BA4-2688-9044-A821-5EAA7347EAC1}"/>
              </a:ext>
            </a:extLst>
          </p:cNvPr>
          <p:cNvSpPr txBox="1"/>
          <p:nvPr/>
        </p:nvSpPr>
        <p:spPr>
          <a:xfrm>
            <a:off x="6736465" y="1408670"/>
            <a:ext cx="3831221" cy="646331"/>
          </a:xfrm>
          <a:prstGeom prst="rect">
            <a:avLst/>
          </a:prstGeom>
          <a:noFill/>
        </p:spPr>
        <p:txBody>
          <a:bodyPr wrap="square" rtlCol="0">
            <a:spAutoFit/>
          </a:bodyPr>
          <a:lstStyle/>
          <a:p>
            <a:r>
              <a:rPr lang="en-US" dirty="0"/>
              <a:t>1.7 million people developed sepsis in 2018</a:t>
            </a:r>
          </a:p>
        </p:txBody>
      </p:sp>
      <p:sp>
        <p:nvSpPr>
          <p:cNvPr id="8" name="TextBox 7">
            <a:extLst>
              <a:ext uri="{FF2B5EF4-FFF2-40B4-BE49-F238E27FC236}">
                <a16:creationId xmlns:a16="http://schemas.microsoft.com/office/drawing/2014/main" id="{EE1F0E0D-0835-724E-93E9-66F70C4E2C2A}"/>
              </a:ext>
            </a:extLst>
          </p:cNvPr>
          <p:cNvSpPr txBox="1"/>
          <p:nvPr/>
        </p:nvSpPr>
        <p:spPr>
          <a:xfrm>
            <a:off x="6736466" y="3020992"/>
            <a:ext cx="3831220" cy="646331"/>
          </a:xfrm>
          <a:prstGeom prst="rect">
            <a:avLst/>
          </a:prstGeom>
          <a:noFill/>
        </p:spPr>
        <p:txBody>
          <a:bodyPr wrap="square" rtlCol="0">
            <a:spAutoFit/>
          </a:bodyPr>
          <a:lstStyle/>
          <a:p>
            <a:r>
              <a:rPr lang="en-US" dirty="0"/>
              <a:t>270,000 people died from sepsis in the same year</a:t>
            </a:r>
          </a:p>
        </p:txBody>
      </p:sp>
    </p:spTree>
    <p:extLst>
      <p:ext uri="{BB962C8B-B14F-4D97-AF65-F5344CB8AC3E}">
        <p14:creationId xmlns:p14="http://schemas.microsoft.com/office/powerpoint/2010/main" val="116055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mov" descr="Demo.mov">
            <a:hlinkClick r:id="" action="ppaction://media"/>
            <a:extLst>
              <a:ext uri="{FF2B5EF4-FFF2-40B4-BE49-F238E27FC236}">
                <a16:creationId xmlns:a16="http://schemas.microsoft.com/office/drawing/2014/main" id="{E7D48D9C-05E5-6D43-A4ED-6FA702F96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6750" y="0"/>
            <a:ext cx="8316913" cy="6858000"/>
          </a:xfrm>
          <a:prstGeom prst="rect">
            <a:avLst/>
          </a:prstGeom>
        </p:spPr>
      </p:pic>
    </p:spTree>
    <p:extLst>
      <p:ext uri="{BB962C8B-B14F-4D97-AF65-F5344CB8AC3E}">
        <p14:creationId xmlns:p14="http://schemas.microsoft.com/office/powerpoint/2010/main" val="268349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0125-BB82-2143-92C5-71D56C48C821}"/>
              </a:ext>
            </a:extLst>
          </p:cNvPr>
          <p:cNvSpPr>
            <a:spLocks noGrp="1"/>
          </p:cNvSpPr>
          <p:nvPr>
            <p:ph type="title"/>
          </p:nvPr>
        </p:nvSpPr>
        <p:spPr>
          <a:xfrm>
            <a:off x="1640156" y="137974"/>
            <a:ext cx="9622011" cy="1280890"/>
          </a:xfrm>
        </p:spPr>
        <p:txBody>
          <a:bodyPr/>
          <a:lstStyle/>
          <a:p>
            <a:r>
              <a:rPr lang="en-US" dirty="0"/>
              <a:t>Pipeline: Data Acquisition and Cleaning</a:t>
            </a:r>
          </a:p>
        </p:txBody>
      </p:sp>
      <p:graphicFrame>
        <p:nvGraphicFramePr>
          <p:cNvPr id="6" name="Diagram 5">
            <a:extLst>
              <a:ext uri="{FF2B5EF4-FFF2-40B4-BE49-F238E27FC236}">
                <a16:creationId xmlns:a16="http://schemas.microsoft.com/office/drawing/2014/main" id="{3FE3624B-71B3-A446-9278-4361B36F0302}"/>
              </a:ext>
            </a:extLst>
          </p:cNvPr>
          <p:cNvGraphicFramePr/>
          <p:nvPr>
            <p:extLst>
              <p:ext uri="{D42A27DB-BD31-4B8C-83A1-F6EECF244321}">
                <p14:modId xmlns:p14="http://schemas.microsoft.com/office/powerpoint/2010/main" val="3334157500"/>
              </p:ext>
            </p:extLst>
          </p:nvPr>
        </p:nvGraphicFramePr>
        <p:xfrm>
          <a:off x="353671" y="1020608"/>
          <a:ext cx="11838329" cy="162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A02826A-0374-7B4C-A612-BEB58E55EA92}"/>
              </a:ext>
            </a:extLst>
          </p:cNvPr>
          <p:cNvSpPr txBox="1"/>
          <p:nvPr/>
        </p:nvSpPr>
        <p:spPr>
          <a:xfrm>
            <a:off x="353671" y="2650601"/>
            <a:ext cx="2268638" cy="2677656"/>
          </a:xfrm>
          <a:prstGeom prst="rect">
            <a:avLst/>
          </a:prstGeom>
          <a:solidFill>
            <a:schemeClr val="bg1"/>
          </a:solidFill>
        </p:spPr>
        <p:txBody>
          <a:bodyPr wrap="square" rtlCol="0">
            <a:spAutoFit/>
          </a:bodyPr>
          <a:lstStyle/>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r>
              <a:rPr lang="en-US" sz="1400" dirty="0"/>
              <a:t>30 millions records from 5 hospitals</a:t>
            </a:r>
          </a:p>
          <a:p>
            <a:pPr marL="285750" indent="-285750">
              <a:buFont typeface="Arial" panose="020B0604020202020204" pitchFamily="34" charset="0"/>
              <a:buChar char="•"/>
            </a:pPr>
            <a:r>
              <a:rPr lang="en-US" sz="1400" dirty="0"/>
              <a:t>10 different tables (pathology labs, multiple indicators)</a:t>
            </a:r>
          </a:p>
        </p:txBody>
      </p:sp>
      <p:pic>
        <p:nvPicPr>
          <p:cNvPr id="9" name="Picture 8">
            <a:extLst>
              <a:ext uri="{FF2B5EF4-FFF2-40B4-BE49-F238E27FC236}">
                <a16:creationId xmlns:a16="http://schemas.microsoft.com/office/drawing/2014/main" id="{A2AAB2DF-92DB-0E4C-9384-BD80CA9D7C02}"/>
              </a:ext>
            </a:extLst>
          </p:cNvPr>
          <p:cNvPicPr>
            <a:picLocks noChangeAspect="1"/>
          </p:cNvPicPr>
          <p:nvPr/>
        </p:nvPicPr>
        <p:blipFill>
          <a:blip r:embed="rId8"/>
          <a:stretch>
            <a:fillRect/>
          </a:stretch>
        </p:blipFill>
        <p:spPr>
          <a:xfrm>
            <a:off x="600933" y="2767152"/>
            <a:ext cx="1282291" cy="399675"/>
          </a:xfrm>
          <a:prstGeom prst="rect">
            <a:avLst/>
          </a:prstGeom>
        </p:spPr>
      </p:pic>
      <p:pic>
        <p:nvPicPr>
          <p:cNvPr id="5122" name="Picture 2" descr="Creating a Django Web Application with a PostgreSQL Database on Windows |  by 9cv9 official | Medium">
            <a:extLst>
              <a:ext uri="{FF2B5EF4-FFF2-40B4-BE49-F238E27FC236}">
                <a16:creationId xmlns:a16="http://schemas.microsoft.com/office/drawing/2014/main" id="{4F3F8AA0-9ED0-E94F-B24F-2D7E40ED25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997" y="3277679"/>
            <a:ext cx="1338162" cy="6690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86EEA0F-C9FC-2E4D-B6C2-A05720A16763}"/>
              </a:ext>
            </a:extLst>
          </p:cNvPr>
          <p:cNvSpPr txBox="1"/>
          <p:nvPr/>
        </p:nvSpPr>
        <p:spPr>
          <a:xfrm>
            <a:off x="2869570" y="2650601"/>
            <a:ext cx="2268637" cy="2000548"/>
          </a:xfrm>
          <a:prstGeom prst="rect">
            <a:avLst/>
          </a:prstGeom>
          <a:solidFill>
            <a:schemeClr val="bg1"/>
          </a:solidFill>
        </p:spPr>
        <p:txBody>
          <a:bodyPr wrap="square" rtlCol="0">
            <a:spAutoFit/>
          </a:bodyPr>
          <a:lstStyle/>
          <a:p>
            <a:endParaRPr lang="en-US" dirty="0"/>
          </a:p>
          <a:p>
            <a:endParaRPr lang="en-US" dirty="0"/>
          </a:p>
          <a:p>
            <a:endParaRPr lang="en-US" dirty="0"/>
          </a:p>
          <a:p>
            <a:pPr marL="285750" indent="-285750">
              <a:buFont typeface="Arial" panose="020B0604020202020204" pitchFamily="34" charset="0"/>
              <a:buChar char="•"/>
            </a:pPr>
            <a:r>
              <a:rPr lang="en-US" sz="1400" dirty="0"/>
              <a:t>Isolate ICU patients, sepsis and no sepsis</a:t>
            </a:r>
          </a:p>
          <a:p>
            <a:pPr marL="285750" indent="-285750">
              <a:buFont typeface="Arial" panose="020B0604020202020204" pitchFamily="34" charset="0"/>
              <a:buChar char="•"/>
            </a:pPr>
            <a:r>
              <a:rPr lang="en-US" sz="1400" dirty="0"/>
              <a:t>Combined with labs sensor data</a:t>
            </a:r>
          </a:p>
          <a:p>
            <a:pPr marL="285750" indent="-285750">
              <a:buFont typeface="Arial" panose="020B0604020202020204" pitchFamily="34" charset="0"/>
              <a:buChar char="•"/>
            </a:pPr>
            <a:r>
              <a:rPr lang="en-US" sz="1400" dirty="0"/>
              <a:t>Adjust to 36 hours</a:t>
            </a:r>
          </a:p>
        </p:txBody>
      </p:sp>
      <p:pic>
        <p:nvPicPr>
          <p:cNvPr id="5124" name="Picture 4">
            <a:extLst>
              <a:ext uri="{FF2B5EF4-FFF2-40B4-BE49-F238E27FC236}">
                <a16:creationId xmlns:a16="http://schemas.microsoft.com/office/drawing/2014/main" id="{D6B73CBC-3F34-4F4F-8D76-F72BAC8B28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7607" y="2749290"/>
            <a:ext cx="2006302" cy="4175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042B47-7D9D-9748-96E8-B617C3AAABBB}"/>
              </a:ext>
            </a:extLst>
          </p:cNvPr>
          <p:cNvSpPr txBox="1"/>
          <p:nvPr/>
        </p:nvSpPr>
        <p:spPr>
          <a:xfrm>
            <a:off x="5301205" y="2749290"/>
            <a:ext cx="2152891" cy="1815882"/>
          </a:xfrm>
          <a:prstGeom prst="rect">
            <a:avLst/>
          </a:prstGeom>
          <a:solidFill>
            <a:schemeClr val="bg1"/>
          </a:solidFill>
        </p:spPr>
        <p:txBody>
          <a:bodyPr wrap="square" rtlCol="0">
            <a:spAutoFit/>
          </a:bodyPr>
          <a:lstStyle/>
          <a:p>
            <a:endParaRPr lang="en-US" sz="1400" dirty="0"/>
          </a:p>
          <a:p>
            <a:endParaRPr lang="en-US" sz="1400" dirty="0"/>
          </a:p>
          <a:p>
            <a:endParaRPr lang="en-US" sz="1400" dirty="0"/>
          </a:p>
          <a:p>
            <a:endParaRPr lang="en-US" sz="1400" dirty="0"/>
          </a:p>
          <a:p>
            <a:pPr marL="285750" indent="-285750">
              <a:buFont typeface="Arial" panose="020B0604020202020204" pitchFamily="34" charset="0"/>
              <a:buChar char="•"/>
            </a:pPr>
            <a:r>
              <a:rPr lang="en-US" sz="1400" dirty="0"/>
              <a:t>Offset Sepsis onset labels back 12 hours</a:t>
            </a:r>
          </a:p>
          <a:p>
            <a:pPr marL="285750" indent="-285750">
              <a:buFont typeface="Arial" panose="020B0604020202020204" pitchFamily="34" charset="0"/>
              <a:buChar char="•"/>
            </a:pPr>
            <a:r>
              <a:rPr lang="en-US" sz="1400" dirty="0"/>
              <a:t>Interpolate linearly</a:t>
            </a:r>
          </a:p>
        </p:txBody>
      </p:sp>
      <p:pic>
        <p:nvPicPr>
          <p:cNvPr id="5126" name="Picture 6" descr="Scientific Programming | Chapter 3 : Numpy, Scipy and Matplotlib | by  Simone Azeglio | MLJCUnito | Medium">
            <a:extLst>
              <a:ext uri="{FF2B5EF4-FFF2-40B4-BE49-F238E27FC236}">
                <a16:creationId xmlns:a16="http://schemas.microsoft.com/office/drawing/2014/main" id="{8F973022-2A01-FB40-A959-545E2EFA8C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445" y="2767152"/>
            <a:ext cx="1458410" cy="8199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49A113A-CD65-E747-B0CD-9B0EDA5F9918}"/>
              </a:ext>
            </a:extLst>
          </p:cNvPr>
          <p:cNvSpPr txBox="1"/>
          <p:nvPr/>
        </p:nvSpPr>
        <p:spPr>
          <a:xfrm>
            <a:off x="7581417" y="2749290"/>
            <a:ext cx="2013995" cy="2893100"/>
          </a:xfrm>
          <a:prstGeom prst="rect">
            <a:avLst/>
          </a:prstGeom>
          <a:solidFill>
            <a:schemeClr val="bg1"/>
          </a:solidFill>
        </p:spPr>
        <p:txBody>
          <a:bodyPr wrap="square" rtlCol="0">
            <a:spAutoFit/>
          </a:bodyPr>
          <a:lstStyle/>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a:t>XGBoost</a:t>
            </a:r>
            <a:r>
              <a:rPr lang="en-US" sz="1400" dirty="0"/>
              <a:t> </a:t>
            </a:r>
          </a:p>
          <a:p>
            <a:pPr marL="285750" indent="-285750">
              <a:buFont typeface="Arial" panose="020B0604020202020204" pitchFamily="34" charset="0"/>
              <a:buChar char="•"/>
            </a:pPr>
            <a:r>
              <a:rPr lang="en-US" sz="1400" dirty="0"/>
              <a:t>LSTM with Attention </a:t>
            </a:r>
          </a:p>
          <a:p>
            <a:pPr marL="285750" indent="-285750">
              <a:buFont typeface="Arial" panose="020B0604020202020204" pitchFamily="34" charset="0"/>
              <a:buChar char="•"/>
            </a:pPr>
            <a:r>
              <a:rPr lang="en-US" sz="1400" dirty="0"/>
              <a:t>Binary Cross Entropy</a:t>
            </a:r>
          </a:p>
        </p:txBody>
      </p:sp>
      <p:pic>
        <p:nvPicPr>
          <p:cNvPr id="5128" name="Picture 8">
            <a:extLst>
              <a:ext uri="{FF2B5EF4-FFF2-40B4-BE49-F238E27FC236}">
                <a16:creationId xmlns:a16="http://schemas.microsoft.com/office/drawing/2014/main" id="{718772D1-B120-C24C-B5D6-C9171831D0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5011" y="2805364"/>
            <a:ext cx="1359382" cy="52197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Keras vs PyTorch vs Caffe - Comparing the Implementation of CNN">
            <a:extLst>
              <a:ext uri="{FF2B5EF4-FFF2-40B4-BE49-F238E27FC236}">
                <a16:creationId xmlns:a16="http://schemas.microsoft.com/office/drawing/2014/main" id="{428F9C0E-89BA-D946-B903-A1BCAD5F2D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29838" y="3530664"/>
            <a:ext cx="1669727" cy="7627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39A5204-DB3F-594E-88AF-56C59F849E3E}"/>
              </a:ext>
            </a:extLst>
          </p:cNvPr>
          <p:cNvSpPr txBox="1"/>
          <p:nvPr/>
        </p:nvSpPr>
        <p:spPr>
          <a:xfrm>
            <a:off x="9907929" y="2749290"/>
            <a:ext cx="2164466" cy="2893100"/>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a:t>Streamlit</a:t>
            </a:r>
            <a:r>
              <a:rPr lang="en-US" sz="1400" dirty="0"/>
              <a:t> and deployed via Heroku</a:t>
            </a:r>
          </a:p>
          <a:p>
            <a:pPr marL="285750" indent="-285750">
              <a:buFont typeface="Arial" panose="020B0604020202020204" pitchFamily="34" charset="0"/>
              <a:buChar char="•"/>
            </a:pPr>
            <a:r>
              <a:rPr lang="en-US" sz="1400" dirty="0"/>
              <a:t>C++ app - faster implementation</a:t>
            </a:r>
          </a:p>
        </p:txBody>
      </p:sp>
      <p:pic>
        <p:nvPicPr>
          <p:cNvPr id="5132" name="Picture 12" descr="Streamlit Raises $21M in Series A Funding From GGV Capital and Gradient  Ventures to Amplify the Impact of Data Science and Machine Learning |  Business Wire">
            <a:extLst>
              <a:ext uri="{FF2B5EF4-FFF2-40B4-BE49-F238E27FC236}">
                <a16:creationId xmlns:a16="http://schemas.microsoft.com/office/drawing/2014/main" id="{95158A33-81AE-5845-9A66-D51BDBB6074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7665" t="18786" r="18080" b="18719"/>
          <a:stretch/>
        </p:blipFill>
        <p:spPr bwMode="auto">
          <a:xfrm>
            <a:off x="10031717" y="2922048"/>
            <a:ext cx="1134002" cy="57630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Compiling C &amp; C++ Applications on the Omega – Onion">
            <a:extLst>
              <a:ext uri="{FF2B5EF4-FFF2-40B4-BE49-F238E27FC236}">
                <a16:creationId xmlns:a16="http://schemas.microsoft.com/office/drawing/2014/main" id="{03E565D4-EDE9-CA4E-9B27-0F47CB6F26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7452" y="3587128"/>
            <a:ext cx="741016" cy="83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3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155E-E226-B248-8CC6-5B5A3E39E19E}"/>
              </a:ext>
            </a:extLst>
          </p:cNvPr>
          <p:cNvSpPr>
            <a:spLocks noGrp="1"/>
          </p:cNvSpPr>
          <p:nvPr>
            <p:ph type="title"/>
          </p:nvPr>
        </p:nvSpPr>
        <p:spPr>
          <a:xfrm>
            <a:off x="1457377" y="122332"/>
            <a:ext cx="10072040" cy="693178"/>
          </a:xfrm>
        </p:spPr>
        <p:txBody>
          <a:bodyPr>
            <a:normAutofit/>
          </a:bodyPr>
          <a:lstStyle/>
          <a:p>
            <a:r>
              <a:rPr lang="en-US" dirty="0"/>
              <a:t>Multivariate Time Series: Too Many!</a:t>
            </a:r>
          </a:p>
        </p:txBody>
      </p:sp>
      <p:graphicFrame>
        <p:nvGraphicFramePr>
          <p:cNvPr id="9" name="Table 11">
            <a:extLst>
              <a:ext uri="{FF2B5EF4-FFF2-40B4-BE49-F238E27FC236}">
                <a16:creationId xmlns:a16="http://schemas.microsoft.com/office/drawing/2014/main" id="{0940BE65-047C-AE40-B858-EA7CB079B084}"/>
              </a:ext>
            </a:extLst>
          </p:cNvPr>
          <p:cNvGraphicFramePr>
            <a:graphicFrameLocks noGrp="1"/>
          </p:cNvGraphicFramePr>
          <p:nvPr>
            <p:extLst>
              <p:ext uri="{D42A27DB-BD31-4B8C-83A1-F6EECF244321}">
                <p14:modId xmlns:p14="http://schemas.microsoft.com/office/powerpoint/2010/main" val="519950014"/>
              </p:ext>
            </p:extLst>
          </p:nvPr>
        </p:nvGraphicFramePr>
        <p:xfrm>
          <a:off x="7909368" y="1371201"/>
          <a:ext cx="3727048" cy="4527719"/>
        </p:xfrm>
        <a:graphic>
          <a:graphicData uri="http://schemas.openxmlformats.org/drawingml/2006/table">
            <a:tbl>
              <a:tblPr firstRow="1" bandRow="1">
                <a:tableStyleId>{5C22544A-7EE6-4342-B048-85BDC9FD1C3A}</a:tableStyleId>
              </a:tblPr>
              <a:tblGrid>
                <a:gridCol w="1863524">
                  <a:extLst>
                    <a:ext uri="{9D8B030D-6E8A-4147-A177-3AD203B41FA5}">
                      <a16:colId xmlns:a16="http://schemas.microsoft.com/office/drawing/2014/main" val="2560780280"/>
                    </a:ext>
                  </a:extLst>
                </a:gridCol>
                <a:gridCol w="1863524">
                  <a:extLst>
                    <a:ext uri="{9D8B030D-6E8A-4147-A177-3AD203B41FA5}">
                      <a16:colId xmlns:a16="http://schemas.microsoft.com/office/drawing/2014/main" val="1165861848"/>
                    </a:ext>
                  </a:extLst>
                </a:gridCol>
              </a:tblGrid>
              <a:tr h="260681">
                <a:tc>
                  <a:txBody>
                    <a:bodyPr/>
                    <a:lstStyle/>
                    <a:p>
                      <a:pPr algn="ctr"/>
                      <a:r>
                        <a:rPr lang="en-US" dirty="0"/>
                        <a:t>Indicator</a:t>
                      </a:r>
                    </a:p>
                  </a:txBody>
                  <a:tcPr/>
                </a:tc>
                <a:tc>
                  <a:txBody>
                    <a:bodyPr/>
                    <a:lstStyle/>
                    <a:p>
                      <a:pPr algn="ctr"/>
                      <a:r>
                        <a:rPr lang="en-US" dirty="0"/>
                        <a:t>Description</a:t>
                      </a:r>
                    </a:p>
                  </a:txBody>
                  <a:tcPr/>
                </a:tc>
                <a:extLst>
                  <a:ext uri="{0D108BD9-81ED-4DB2-BD59-A6C34878D82A}">
                    <a16:rowId xmlns:a16="http://schemas.microsoft.com/office/drawing/2014/main" val="2660337740"/>
                  </a:ext>
                </a:extLst>
              </a:tr>
              <a:tr h="521361">
                <a:tc>
                  <a:txBody>
                    <a:bodyPr/>
                    <a:lstStyle/>
                    <a:p>
                      <a:pPr algn="ctr"/>
                      <a:r>
                        <a:rPr lang="en-US" sz="1400" dirty="0"/>
                        <a:t>HR</a:t>
                      </a:r>
                    </a:p>
                  </a:txBody>
                  <a:tcPr/>
                </a:tc>
                <a:tc>
                  <a:txBody>
                    <a:bodyPr/>
                    <a:lstStyle/>
                    <a:p>
                      <a:pPr algn="ctr"/>
                      <a:r>
                        <a:rPr lang="en-US" sz="1400" dirty="0"/>
                        <a:t>Heart Rate (beats per minute)</a:t>
                      </a:r>
                    </a:p>
                  </a:txBody>
                  <a:tcPr/>
                </a:tc>
                <a:extLst>
                  <a:ext uri="{0D108BD9-81ED-4DB2-BD59-A6C34878D82A}">
                    <a16:rowId xmlns:a16="http://schemas.microsoft.com/office/drawing/2014/main" val="1589363730"/>
                  </a:ext>
                </a:extLst>
              </a:tr>
              <a:tr h="369298">
                <a:tc>
                  <a:txBody>
                    <a:bodyPr/>
                    <a:lstStyle/>
                    <a:p>
                      <a:pPr algn="ctr"/>
                      <a:r>
                        <a:rPr lang="en-US" sz="1400" dirty="0"/>
                        <a:t>O2Sat</a:t>
                      </a:r>
                    </a:p>
                  </a:txBody>
                  <a:tcPr/>
                </a:tc>
                <a:tc>
                  <a:txBody>
                    <a:bodyPr/>
                    <a:lstStyle/>
                    <a:p>
                      <a:pPr algn="ctr"/>
                      <a:r>
                        <a:rPr lang="en-US" sz="1400" dirty="0"/>
                        <a:t>Pulse Oximetry (%)</a:t>
                      </a:r>
                    </a:p>
                  </a:txBody>
                  <a:tcPr/>
                </a:tc>
                <a:extLst>
                  <a:ext uri="{0D108BD9-81ED-4DB2-BD59-A6C34878D82A}">
                    <a16:rowId xmlns:a16="http://schemas.microsoft.com/office/drawing/2014/main" val="3853643761"/>
                  </a:ext>
                </a:extLst>
              </a:tr>
              <a:tr h="521361">
                <a:tc>
                  <a:txBody>
                    <a:bodyPr/>
                    <a:lstStyle/>
                    <a:p>
                      <a:pPr algn="ctr"/>
                      <a:r>
                        <a:rPr lang="en-US" sz="1400" dirty="0"/>
                        <a:t>Temp</a:t>
                      </a:r>
                    </a:p>
                  </a:txBody>
                  <a:tcPr/>
                </a:tc>
                <a:tc>
                  <a:txBody>
                    <a:bodyPr/>
                    <a:lstStyle/>
                    <a:p>
                      <a:pPr algn="ctr"/>
                      <a:r>
                        <a:rPr lang="en-US" sz="1400" dirty="0"/>
                        <a:t>Body temperature (deg C)</a:t>
                      </a:r>
                    </a:p>
                  </a:txBody>
                  <a:tcPr/>
                </a:tc>
                <a:extLst>
                  <a:ext uri="{0D108BD9-81ED-4DB2-BD59-A6C34878D82A}">
                    <a16:rowId xmlns:a16="http://schemas.microsoft.com/office/drawing/2014/main" val="1061283731"/>
                  </a:ext>
                </a:extLst>
              </a:tr>
              <a:tr h="369298">
                <a:tc>
                  <a:txBody>
                    <a:bodyPr/>
                    <a:lstStyle/>
                    <a:p>
                      <a:pPr algn="ctr"/>
                      <a:r>
                        <a:rPr lang="en-US" sz="1400" dirty="0"/>
                        <a:t>SBP</a:t>
                      </a:r>
                    </a:p>
                  </a:txBody>
                  <a:tcPr/>
                </a:tc>
                <a:tc>
                  <a:txBody>
                    <a:bodyPr/>
                    <a:lstStyle/>
                    <a:p>
                      <a:pPr algn="ctr"/>
                      <a:r>
                        <a:rPr lang="en-US" sz="1400" dirty="0"/>
                        <a:t>Systolic BP (mm Hg)</a:t>
                      </a:r>
                    </a:p>
                  </a:txBody>
                  <a:tcPr/>
                </a:tc>
                <a:extLst>
                  <a:ext uri="{0D108BD9-81ED-4DB2-BD59-A6C34878D82A}">
                    <a16:rowId xmlns:a16="http://schemas.microsoft.com/office/drawing/2014/main" val="2019634845"/>
                  </a:ext>
                </a:extLst>
              </a:tr>
              <a:tr h="369298">
                <a:tc>
                  <a:txBody>
                    <a:bodyPr/>
                    <a:lstStyle/>
                    <a:p>
                      <a:pPr algn="ctr"/>
                      <a:r>
                        <a:rPr lang="en-US" sz="1400" dirty="0"/>
                        <a:t>DBP</a:t>
                      </a:r>
                    </a:p>
                  </a:txBody>
                  <a:tcPr/>
                </a:tc>
                <a:tc>
                  <a:txBody>
                    <a:bodyPr/>
                    <a:lstStyle/>
                    <a:p>
                      <a:pPr algn="ctr"/>
                      <a:r>
                        <a:rPr lang="en-US" sz="1400" dirty="0"/>
                        <a:t>Diastolic BP (mm HG)</a:t>
                      </a:r>
                    </a:p>
                  </a:txBody>
                  <a:tcPr/>
                </a:tc>
                <a:extLst>
                  <a:ext uri="{0D108BD9-81ED-4DB2-BD59-A6C34878D82A}">
                    <a16:rowId xmlns:a16="http://schemas.microsoft.com/office/drawing/2014/main" val="2495048984"/>
                  </a:ext>
                </a:extLst>
              </a:tr>
              <a:tr h="521361">
                <a:tc>
                  <a:txBody>
                    <a:bodyPr/>
                    <a:lstStyle/>
                    <a:p>
                      <a:pPr algn="ctr"/>
                      <a:r>
                        <a:rPr lang="en-US" sz="1400" dirty="0"/>
                        <a:t>Resp</a:t>
                      </a:r>
                    </a:p>
                  </a:txBody>
                  <a:tcPr/>
                </a:tc>
                <a:tc>
                  <a:txBody>
                    <a:bodyPr/>
                    <a:lstStyle/>
                    <a:p>
                      <a:pPr algn="ctr"/>
                      <a:r>
                        <a:rPr lang="en-US" sz="1400" dirty="0"/>
                        <a:t>Respiration rate (breaths per minute)</a:t>
                      </a:r>
                    </a:p>
                  </a:txBody>
                  <a:tcPr/>
                </a:tc>
                <a:extLst>
                  <a:ext uri="{0D108BD9-81ED-4DB2-BD59-A6C34878D82A}">
                    <a16:rowId xmlns:a16="http://schemas.microsoft.com/office/drawing/2014/main" val="1390284722"/>
                  </a:ext>
                </a:extLst>
              </a:tr>
              <a:tr h="217234">
                <a:tc>
                  <a:txBody>
                    <a:bodyPr/>
                    <a:lstStyle/>
                    <a:p>
                      <a:pPr algn="ctr"/>
                      <a:r>
                        <a:rPr lang="en-US" sz="1400" dirty="0"/>
                        <a:t>Age</a:t>
                      </a:r>
                    </a:p>
                  </a:txBody>
                  <a:tcPr/>
                </a:tc>
                <a:tc>
                  <a:txBody>
                    <a:bodyPr/>
                    <a:lstStyle/>
                    <a:p>
                      <a:pPr algn="ctr"/>
                      <a:r>
                        <a:rPr lang="en-US" sz="1400" dirty="0"/>
                        <a:t>Years</a:t>
                      </a:r>
                    </a:p>
                  </a:txBody>
                  <a:tcPr/>
                </a:tc>
                <a:extLst>
                  <a:ext uri="{0D108BD9-81ED-4DB2-BD59-A6C34878D82A}">
                    <a16:rowId xmlns:a16="http://schemas.microsoft.com/office/drawing/2014/main" val="629354853"/>
                  </a:ext>
                </a:extLst>
              </a:tr>
              <a:tr h="217234">
                <a:tc>
                  <a:txBody>
                    <a:bodyPr/>
                    <a:lstStyle/>
                    <a:p>
                      <a:pPr algn="ctr"/>
                      <a:r>
                        <a:rPr lang="en-US" sz="1400" dirty="0"/>
                        <a:t>Gender</a:t>
                      </a:r>
                    </a:p>
                  </a:txBody>
                  <a:tcPr/>
                </a:tc>
                <a:tc>
                  <a:txBody>
                    <a:bodyPr/>
                    <a:lstStyle/>
                    <a:p>
                      <a:pPr algn="ctr"/>
                      <a:r>
                        <a:rPr lang="en-US" sz="1400" dirty="0"/>
                        <a:t>M/F</a:t>
                      </a:r>
                    </a:p>
                  </a:txBody>
                  <a:tcPr/>
                </a:tc>
                <a:extLst>
                  <a:ext uri="{0D108BD9-81ED-4DB2-BD59-A6C34878D82A}">
                    <a16:rowId xmlns:a16="http://schemas.microsoft.com/office/drawing/2014/main" val="590422654"/>
                  </a:ext>
                </a:extLst>
              </a:tr>
              <a:tr h="521361">
                <a:tc>
                  <a:txBody>
                    <a:bodyPr/>
                    <a:lstStyle/>
                    <a:p>
                      <a:pPr algn="ctr"/>
                      <a:r>
                        <a:rPr lang="en-US" sz="1400" dirty="0"/>
                        <a:t>ICULOS</a:t>
                      </a:r>
                    </a:p>
                  </a:txBody>
                  <a:tcPr/>
                </a:tc>
                <a:tc>
                  <a:txBody>
                    <a:bodyPr/>
                    <a:lstStyle/>
                    <a:p>
                      <a:pPr algn="ctr"/>
                      <a:r>
                        <a:rPr lang="en-US" sz="1400" dirty="0"/>
                        <a:t>Time patient has been in ICU (Hours</a:t>
                      </a:r>
                    </a:p>
                  </a:txBody>
                  <a:tcPr/>
                </a:tc>
                <a:extLst>
                  <a:ext uri="{0D108BD9-81ED-4DB2-BD59-A6C34878D82A}">
                    <a16:rowId xmlns:a16="http://schemas.microsoft.com/office/drawing/2014/main" val="2785696459"/>
                  </a:ext>
                </a:extLst>
              </a:tr>
            </a:tbl>
          </a:graphicData>
        </a:graphic>
      </p:graphicFrame>
      <p:sp>
        <p:nvSpPr>
          <p:cNvPr id="31" name="TextBox 30">
            <a:extLst>
              <a:ext uri="{FF2B5EF4-FFF2-40B4-BE49-F238E27FC236}">
                <a16:creationId xmlns:a16="http://schemas.microsoft.com/office/drawing/2014/main" id="{CCCCC093-86AF-6343-8782-23E4616BA477}"/>
              </a:ext>
            </a:extLst>
          </p:cNvPr>
          <p:cNvSpPr txBox="1"/>
          <p:nvPr/>
        </p:nvSpPr>
        <p:spPr>
          <a:xfrm>
            <a:off x="1325300" y="1371201"/>
            <a:ext cx="3537995" cy="369332"/>
          </a:xfrm>
          <a:prstGeom prst="rect">
            <a:avLst/>
          </a:prstGeom>
          <a:noFill/>
        </p:spPr>
        <p:txBody>
          <a:bodyPr wrap="square" rtlCol="0">
            <a:spAutoFit/>
          </a:bodyPr>
          <a:lstStyle/>
          <a:p>
            <a:r>
              <a:rPr lang="en-US" dirty="0"/>
              <a:t>33 time series indicators</a:t>
            </a:r>
          </a:p>
        </p:txBody>
      </p:sp>
      <p:pic>
        <p:nvPicPr>
          <p:cNvPr id="6148" name="Picture 4" descr="Minimum Daily Temperature Yearly Line Plots">
            <a:extLst>
              <a:ext uri="{FF2B5EF4-FFF2-40B4-BE49-F238E27FC236}">
                <a16:creationId xmlns:a16="http://schemas.microsoft.com/office/drawing/2014/main" id="{656EE40F-D18E-4C42-966E-185AB1803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6" t="6535" r="6138" b="11149"/>
          <a:stretch/>
        </p:blipFill>
        <p:spPr bwMode="auto">
          <a:xfrm>
            <a:off x="380035" y="1859355"/>
            <a:ext cx="5534628" cy="3874240"/>
          </a:xfrm>
          <a:prstGeom prst="rect">
            <a:avLst/>
          </a:prstGeom>
          <a:noFill/>
          <a:extLst>
            <a:ext uri="{909E8E84-426E-40DD-AFC4-6F175D3DCCD1}">
              <a14:hiddenFill xmlns:a14="http://schemas.microsoft.com/office/drawing/2010/main">
                <a:solidFill>
                  <a:srgbClr val="FFFFFF"/>
                </a:solidFill>
              </a14:hiddenFill>
            </a:ext>
          </a:extLst>
        </p:spPr>
      </p:pic>
      <p:sp>
        <p:nvSpPr>
          <p:cNvPr id="39" name="Left Brace 38">
            <a:extLst>
              <a:ext uri="{FF2B5EF4-FFF2-40B4-BE49-F238E27FC236}">
                <a16:creationId xmlns:a16="http://schemas.microsoft.com/office/drawing/2014/main" id="{BF3E1A27-7507-034E-88AB-DF02C5543E9D}"/>
              </a:ext>
            </a:extLst>
          </p:cNvPr>
          <p:cNvSpPr/>
          <p:nvPr/>
        </p:nvSpPr>
        <p:spPr>
          <a:xfrm>
            <a:off x="5756476" y="1153056"/>
            <a:ext cx="2662177" cy="493081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751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BB90-DCF7-D04C-8B43-F78355D7D7CE}"/>
              </a:ext>
            </a:extLst>
          </p:cNvPr>
          <p:cNvSpPr>
            <a:spLocks noGrp="1"/>
          </p:cNvSpPr>
          <p:nvPr>
            <p:ph type="title"/>
          </p:nvPr>
        </p:nvSpPr>
        <p:spPr>
          <a:xfrm>
            <a:off x="2000632" y="0"/>
            <a:ext cx="8911687" cy="1280890"/>
          </a:xfrm>
        </p:spPr>
        <p:txBody>
          <a:bodyPr/>
          <a:lstStyle/>
          <a:p>
            <a:r>
              <a:rPr lang="en-US" dirty="0"/>
              <a:t>Predictive Model: LSTM with Attention</a:t>
            </a:r>
          </a:p>
        </p:txBody>
      </p:sp>
      <p:graphicFrame>
        <p:nvGraphicFramePr>
          <p:cNvPr id="6" name="Table 8">
            <a:extLst>
              <a:ext uri="{FF2B5EF4-FFF2-40B4-BE49-F238E27FC236}">
                <a16:creationId xmlns:a16="http://schemas.microsoft.com/office/drawing/2014/main" id="{B64DA116-19A9-F240-8DFA-ABBFBAAC312B}"/>
              </a:ext>
            </a:extLst>
          </p:cNvPr>
          <p:cNvGraphicFramePr>
            <a:graphicFrameLocks noGrp="1"/>
          </p:cNvGraphicFramePr>
          <p:nvPr>
            <p:extLst>
              <p:ext uri="{D42A27DB-BD31-4B8C-83A1-F6EECF244321}">
                <p14:modId xmlns:p14="http://schemas.microsoft.com/office/powerpoint/2010/main" val="1774098634"/>
              </p:ext>
            </p:extLst>
          </p:nvPr>
        </p:nvGraphicFramePr>
        <p:xfrm>
          <a:off x="628267" y="3070088"/>
          <a:ext cx="3699214" cy="1570888"/>
        </p:xfrm>
        <a:graphic>
          <a:graphicData uri="http://schemas.openxmlformats.org/drawingml/2006/table">
            <a:tbl>
              <a:tblPr firstRow="1" bandRow="1">
                <a:tableStyleId>{5C22544A-7EE6-4342-B048-85BDC9FD1C3A}</a:tableStyleId>
              </a:tblPr>
              <a:tblGrid>
                <a:gridCol w="1849607">
                  <a:extLst>
                    <a:ext uri="{9D8B030D-6E8A-4147-A177-3AD203B41FA5}">
                      <a16:colId xmlns:a16="http://schemas.microsoft.com/office/drawing/2014/main" val="1766407340"/>
                    </a:ext>
                  </a:extLst>
                </a:gridCol>
                <a:gridCol w="1849607">
                  <a:extLst>
                    <a:ext uri="{9D8B030D-6E8A-4147-A177-3AD203B41FA5}">
                      <a16:colId xmlns:a16="http://schemas.microsoft.com/office/drawing/2014/main" val="3388285918"/>
                    </a:ext>
                  </a:extLst>
                </a:gridCol>
              </a:tblGrid>
              <a:tr h="0">
                <a:tc>
                  <a:txBody>
                    <a:bodyPr/>
                    <a:lstStyle/>
                    <a:p>
                      <a:pPr algn="ctr"/>
                      <a:r>
                        <a:rPr lang="en-US" dirty="0"/>
                        <a:t>Metric</a:t>
                      </a:r>
                    </a:p>
                  </a:txBody>
                  <a:tcPr/>
                </a:tc>
                <a:tc>
                  <a:txBody>
                    <a:bodyPr/>
                    <a:lstStyle/>
                    <a:p>
                      <a:pPr algn="ctr"/>
                      <a:r>
                        <a:rPr lang="en-US" dirty="0"/>
                        <a:t>Score</a:t>
                      </a:r>
                    </a:p>
                  </a:txBody>
                  <a:tcPr/>
                </a:tc>
                <a:extLst>
                  <a:ext uri="{0D108BD9-81ED-4DB2-BD59-A6C34878D82A}">
                    <a16:rowId xmlns:a16="http://schemas.microsoft.com/office/drawing/2014/main" val="2613722866"/>
                  </a:ext>
                </a:extLst>
              </a:tr>
              <a:tr h="758784">
                <a:tc>
                  <a:txBody>
                    <a:bodyPr/>
                    <a:lstStyle/>
                    <a:p>
                      <a:pPr algn="ctr"/>
                      <a:r>
                        <a:rPr lang="en-US" sz="2000" dirty="0"/>
                        <a:t>Recall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t>.91</a:t>
                      </a:r>
                    </a:p>
                    <a:p>
                      <a:pPr algn="ctr"/>
                      <a:endParaRPr lang="en-US" sz="2000" dirty="0"/>
                    </a:p>
                  </a:txBody>
                  <a:tcPr/>
                </a:tc>
                <a:extLst>
                  <a:ext uri="{0D108BD9-81ED-4DB2-BD59-A6C34878D82A}">
                    <a16:rowId xmlns:a16="http://schemas.microsoft.com/office/drawing/2014/main" val="2240170003"/>
                  </a:ext>
                </a:extLst>
              </a:tr>
              <a:tr h="446344">
                <a:tc>
                  <a:txBody>
                    <a:bodyPr/>
                    <a:lstStyle/>
                    <a:p>
                      <a:pPr algn="ctr"/>
                      <a:r>
                        <a:rPr lang="en-US" sz="2000" dirty="0"/>
                        <a:t>AUC</a:t>
                      </a:r>
                    </a:p>
                  </a:txBody>
                  <a:tcPr/>
                </a:tc>
                <a:tc>
                  <a:txBody>
                    <a:bodyPr/>
                    <a:lstStyle/>
                    <a:p>
                      <a:pPr algn="ctr"/>
                      <a:r>
                        <a:rPr lang="en-US" sz="2000" dirty="0"/>
                        <a:t>.92</a:t>
                      </a:r>
                    </a:p>
                  </a:txBody>
                  <a:tcPr/>
                </a:tc>
                <a:extLst>
                  <a:ext uri="{0D108BD9-81ED-4DB2-BD59-A6C34878D82A}">
                    <a16:rowId xmlns:a16="http://schemas.microsoft.com/office/drawing/2014/main" val="574192244"/>
                  </a:ext>
                </a:extLst>
              </a:tr>
            </a:tbl>
          </a:graphicData>
        </a:graphic>
      </p:graphicFrame>
      <p:sp>
        <p:nvSpPr>
          <p:cNvPr id="7" name="TextBox 6">
            <a:extLst>
              <a:ext uri="{FF2B5EF4-FFF2-40B4-BE49-F238E27FC236}">
                <a16:creationId xmlns:a16="http://schemas.microsoft.com/office/drawing/2014/main" id="{FBB09278-9CA8-E848-BA12-7F8E79634AE0}"/>
              </a:ext>
            </a:extLst>
          </p:cNvPr>
          <p:cNvSpPr txBox="1"/>
          <p:nvPr/>
        </p:nvSpPr>
        <p:spPr>
          <a:xfrm>
            <a:off x="661374" y="2445111"/>
            <a:ext cx="3364827" cy="369332"/>
          </a:xfrm>
          <a:prstGeom prst="rect">
            <a:avLst/>
          </a:prstGeom>
          <a:solidFill>
            <a:schemeClr val="bg1"/>
          </a:solidFill>
        </p:spPr>
        <p:txBody>
          <a:bodyPr wrap="square" rtlCol="0">
            <a:spAutoFit/>
          </a:bodyPr>
          <a:lstStyle/>
          <a:p>
            <a:r>
              <a:rPr lang="en-US" dirty="0"/>
              <a:t>Test Results (For All Times)</a:t>
            </a:r>
          </a:p>
        </p:txBody>
      </p:sp>
      <p:sp>
        <p:nvSpPr>
          <p:cNvPr id="32" name="Oval 31">
            <a:extLst>
              <a:ext uri="{FF2B5EF4-FFF2-40B4-BE49-F238E27FC236}">
                <a16:creationId xmlns:a16="http://schemas.microsoft.com/office/drawing/2014/main" id="{E64985D5-BDBF-0E42-8510-72A1ECB64C70}"/>
              </a:ext>
            </a:extLst>
          </p:cNvPr>
          <p:cNvSpPr/>
          <p:nvPr/>
        </p:nvSpPr>
        <p:spPr>
          <a:xfrm>
            <a:off x="452304" y="3393117"/>
            <a:ext cx="4051140" cy="767351"/>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E07C369D-408D-AA4E-85CB-E72BBDBA4016}"/>
              </a:ext>
            </a:extLst>
          </p:cNvPr>
          <p:cNvSpPr txBox="1"/>
          <p:nvPr/>
        </p:nvSpPr>
        <p:spPr>
          <a:xfrm>
            <a:off x="661374" y="1721751"/>
            <a:ext cx="3159889" cy="369332"/>
          </a:xfrm>
          <a:prstGeom prst="rect">
            <a:avLst/>
          </a:prstGeom>
          <a:solidFill>
            <a:schemeClr val="bg1"/>
          </a:solidFill>
        </p:spPr>
        <p:txBody>
          <a:bodyPr wrap="square" rtlCol="0">
            <a:spAutoFit/>
          </a:bodyPr>
          <a:lstStyle/>
          <a:p>
            <a:r>
              <a:rPr lang="en-US" dirty="0"/>
              <a:t>Highly Imbalanced Data</a:t>
            </a:r>
          </a:p>
        </p:txBody>
      </p:sp>
      <p:pic>
        <p:nvPicPr>
          <p:cNvPr id="7170" name="Picture 2">
            <a:extLst>
              <a:ext uri="{FF2B5EF4-FFF2-40B4-BE49-F238E27FC236}">
                <a16:creationId xmlns:a16="http://schemas.microsoft.com/office/drawing/2014/main" id="{2D85D5CC-F0C7-6E40-963D-5B7EF8484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80" y="1373223"/>
            <a:ext cx="4970717" cy="48071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2DF597D-3BC2-0F4F-A9F6-F2E2AD7FED3C}"/>
              </a:ext>
            </a:extLst>
          </p:cNvPr>
          <p:cNvSpPr txBox="1"/>
          <p:nvPr/>
        </p:nvSpPr>
        <p:spPr>
          <a:xfrm>
            <a:off x="7349924" y="6047539"/>
            <a:ext cx="2488557" cy="369332"/>
          </a:xfrm>
          <a:prstGeom prst="rect">
            <a:avLst/>
          </a:prstGeom>
          <a:solidFill>
            <a:schemeClr val="bg1"/>
          </a:solidFill>
        </p:spPr>
        <p:txBody>
          <a:bodyPr wrap="square" rtlCol="0">
            <a:spAutoFit/>
          </a:bodyPr>
          <a:lstStyle/>
          <a:p>
            <a:r>
              <a:rPr lang="en-US" dirty="0"/>
              <a:t>False Positive Rate</a:t>
            </a:r>
          </a:p>
        </p:txBody>
      </p:sp>
      <p:sp>
        <p:nvSpPr>
          <p:cNvPr id="42" name="TextBox 41">
            <a:extLst>
              <a:ext uri="{FF2B5EF4-FFF2-40B4-BE49-F238E27FC236}">
                <a16:creationId xmlns:a16="http://schemas.microsoft.com/office/drawing/2014/main" id="{3DAD38DC-4FCD-BA47-A1CC-CA004A974896}"/>
              </a:ext>
            </a:extLst>
          </p:cNvPr>
          <p:cNvSpPr txBox="1"/>
          <p:nvPr/>
        </p:nvSpPr>
        <p:spPr>
          <a:xfrm>
            <a:off x="5557887" y="2667298"/>
            <a:ext cx="461665" cy="2060294"/>
          </a:xfrm>
          <a:prstGeom prst="rect">
            <a:avLst/>
          </a:prstGeom>
          <a:solidFill>
            <a:schemeClr val="bg1"/>
          </a:solidFill>
        </p:spPr>
        <p:txBody>
          <a:bodyPr vert="vert270" wrap="square" rtlCol="0">
            <a:spAutoFit/>
          </a:bodyPr>
          <a:lstStyle/>
          <a:p>
            <a:r>
              <a:rPr lang="en-US" dirty="0"/>
              <a:t>True Positive Rate</a:t>
            </a:r>
          </a:p>
        </p:txBody>
      </p:sp>
      <p:sp>
        <p:nvSpPr>
          <p:cNvPr id="44" name="TextBox 43">
            <a:extLst>
              <a:ext uri="{FF2B5EF4-FFF2-40B4-BE49-F238E27FC236}">
                <a16:creationId xmlns:a16="http://schemas.microsoft.com/office/drawing/2014/main" id="{078208F0-7154-924C-A6B8-9A7DB2FF3300}"/>
              </a:ext>
            </a:extLst>
          </p:cNvPr>
          <p:cNvSpPr txBox="1"/>
          <p:nvPr/>
        </p:nvSpPr>
        <p:spPr>
          <a:xfrm>
            <a:off x="7766612" y="1003891"/>
            <a:ext cx="1655180" cy="369332"/>
          </a:xfrm>
          <a:prstGeom prst="rect">
            <a:avLst/>
          </a:prstGeom>
          <a:solidFill>
            <a:schemeClr val="bg1"/>
          </a:solidFill>
        </p:spPr>
        <p:txBody>
          <a:bodyPr wrap="square" rtlCol="0">
            <a:spAutoFit/>
          </a:bodyPr>
          <a:lstStyle/>
          <a:p>
            <a:r>
              <a:rPr lang="en-US" dirty="0"/>
              <a:t>ROC Curve</a:t>
            </a:r>
          </a:p>
        </p:txBody>
      </p:sp>
      <p:cxnSp>
        <p:nvCxnSpPr>
          <p:cNvPr id="46" name="Straight Connector 45">
            <a:extLst>
              <a:ext uri="{FF2B5EF4-FFF2-40B4-BE49-F238E27FC236}">
                <a16:creationId xmlns:a16="http://schemas.microsoft.com/office/drawing/2014/main" id="{5CBD10C5-B5BE-7945-B4F1-95461F39031A}"/>
              </a:ext>
            </a:extLst>
          </p:cNvPr>
          <p:cNvCxnSpPr>
            <a:cxnSpLocks/>
          </p:cNvCxnSpPr>
          <p:nvPr/>
        </p:nvCxnSpPr>
        <p:spPr>
          <a:xfrm flipV="1">
            <a:off x="6456475" y="1632030"/>
            <a:ext cx="4192234" cy="4120589"/>
          </a:xfrm>
          <a:prstGeom prst="line">
            <a:avLst/>
          </a:prstGeom>
          <a:ln w="158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51" name="Graphic 50" descr="Smiling face outline">
            <a:extLst>
              <a:ext uri="{FF2B5EF4-FFF2-40B4-BE49-F238E27FC236}">
                <a16:creationId xmlns:a16="http://schemas.microsoft.com/office/drawing/2014/main" id="{AEFCD0D4-0077-F346-AF09-882561D3C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919" y="1903484"/>
            <a:ext cx="544009" cy="544009"/>
          </a:xfrm>
          <a:prstGeom prst="rect">
            <a:avLst/>
          </a:prstGeom>
        </p:spPr>
      </p:pic>
      <p:pic>
        <p:nvPicPr>
          <p:cNvPr id="52" name="Graphic 51" descr="Sad face with solid fill">
            <a:extLst>
              <a:ext uri="{FF2B5EF4-FFF2-40B4-BE49-F238E27FC236}">
                <a16:creationId xmlns:a16="http://schemas.microsoft.com/office/drawing/2014/main" id="{B81500BB-FEEE-B54A-9603-B8CCDF2668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8994" y="2991425"/>
            <a:ext cx="585071" cy="585071"/>
          </a:xfrm>
          <a:prstGeom prst="rect">
            <a:avLst/>
          </a:prstGeom>
        </p:spPr>
      </p:pic>
      <p:cxnSp>
        <p:nvCxnSpPr>
          <p:cNvPr id="53" name="Straight Arrow Connector 52">
            <a:extLst>
              <a:ext uri="{FF2B5EF4-FFF2-40B4-BE49-F238E27FC236}">
                <a16:creationId xmlns:a16="http://schemas.microsoft.com/office/drawing/2014/main" id="{E581F30C-3EF6-EB4C-95AA-ED79ED052540}"/>
              </a:ext>
            </a:extLst>
          </p:cNvPr>
          <p:cNvCxnSpPr/>
          <p:nvPr/>
        </p:nvCxnSpPr>
        <p:spPr>
          <a:xfrm>
            <a:off x="7621928" y="2445111"/>
            <a:ext cx="638128" cy="62497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7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5A77-DA8C-C743-869B-F2286571AF0B}"/>
              </a:ext>
            </a:extLst>
          </p:cNvPr>
          <p:cNvSpPr>
            <a:spLocks noGrp="1"/>
          </p:cNvSpPr>
          <p:nvPr>
            <p:ph type="title"/>
          </p:nvPr>
        </p:nvSpPr>
        <p:spPr>
          <a:xfrm>
            <a:off x="1685646" y="116912"/>
            <a:ext cx="9633771" cy="808587"/>
          </a:xfrm>
        </p:spPr>
        <p:txBody>
          <a:bodyPr>
            <a:normAutofit fontScale="90000"/>
          </a:bodyPr>
          <a:lstStyle/>
          <a:p>
            <a:r>
              <a:rPr lang="en-US" sz="2800" dirty="0"/>
              <a:t>Carbon Dioxide Levels, Age, Gender, and Heart rate Matter</a:t>
            </a:r>
          </a:p>
        </p:txBody>
      </p:sp>
      <p:pic>
        <p:nvPicPr>
          <p:cNvPr id="20" name="Picture 19" descr="Chart&#10;&#10;Description automatically generated">
            <a:extLst>
              <a:ext uri="{FF2B5EF4-FFF2-40B4-BE49-F238E27FC236}">
                <a16:creationId xmlns:a16="http://schemas.microsoft.com/office/drawing/2014/main" id="{9D132C8E-F109-334C-A407-DEF1D9D21E00}"/>
              </a:ext>
            </a:extLst>
          </p:cNvPr>
          <p:cNvPicPr>
            <a:picLocks noChangeAspect="1"/>
          </p:cNvPicPr>
          <p:nvPr/>
        </p:nvPicPr>
        <p:blipFill>
          <a:blip r:embed="rId3"/>
          <a:stretch>
            <a:fillRect/>
          </a:stretch>
        </p:blipFill>
        <p:spPr>
          <a:xfrm>
            <a:off x="1685646" y="1074274"/>
            <a:ext cx="8488501" cy="5456893"/>
          </a:xfrm>
          <a:prstGeom prst="rect">
            <a:avLst/>
          </a:prstGeom>
        </p:spPr>
      </p:pic>
      <p:sp>
        <p:nvSpPr>
          <p:cNvPr id="21" name="Rectangle 20">
            <a:extLst>
              <a:ext uri="{FF2B5EF4-FFF2-40B4-BE49-F238E27FC236}">
                <a16:creationId xmlns:a16="http://schemas.microsoft.com/office/drawing/2014/main" id="{4A435F08-AB2F-3345-92AF-5D9399BFC2C4}"/>
              </a:ext>
            </a:extLst>
          </p:cNvPr>
          <p:cNvSpPr/>
          <p:nvPr/>
        </p:nvSpPr>
        <p:spPr>
          <a:xfrm>
            <a:off x="2152891" y="1770927"/>
            <a:ext cx="7338350" cy="1400536"/>
          </a:xfrm>
          <a:prstGeom prst="rect">
            <a:avLst/>
          </a:prstGeom>
          <a:noFill/>
          <a:ln w="412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B1388B-3265-AB4C-87A7-662F73AD3746}"/>
              </a:ext>
            </a:extLst>
          </p:cNvPr>
          <p:cNvSpPr/>
          <p:nvPr/>
        </p:nvSpPr>
        <p:spPr>
          <a:xfrm>
            <a:off x="2152891" y="4537276"/>
            <a:ext cx="7419372" cy="123125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07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F0EA-0958-9640-B0CB-4BC6B30D683B}"/>
              </a:ext>
            </a:extLst>
          </p:cNvPr>
          <p:cNvSpPr>
            <a:spLocks noGrp="1"/>
          </p:cNvSpPr>
          <p:nvPr>
            <p:ph type="title"/>
          </p:nvPr>
        </p:nvSpPr>
        <p:spPr>
          <a:xfrm>
            <a:off x="2500329" y="172697"/>
            <a:ext cx="7546496" cy="672255"/>
          </a:xfrm>
        </p:spPr>
        <p:txBody>
          <a:bodyPr>
            <a:normAutofit/>
          </a:bodyPr>
          <a:lstStyle/>
          <a:p>
            <a:r>
              <a:rPr lang="en-US" dirty="0"/>
              <a:t>ICU Patient Typical Use Case</a:t>
            </a:r>
          </a:p>
        </p:txBody>
      </p:sp>
      <p:pic>
        <p:nvPicPr>
          <p:cNvPr id="4" name="Picture 3" descr="Chart, line chart&#10;&#10;Description automatically generated">
            <a:extLst>
              <a:ext uri="{FF2B5EF4-FFF2-40B4-BE49-F238E27FC236}">
                <a16:creationId xmlns:a16="http://schemas.microsoft.com/office/drawing/2014/main" id="{7BA469E2-780D-974E-9533-41676C85ECDF}"/>
              </a:ext>
            </a:extLst>
          </p:cNvPr>
          <p:cNvPicPr>
            <a:picLocks noChangeAspect="1"/>
          </p:cNvPicPr>
          <p:nvPr/>
        </p:nvPicPr>
        <p:blipFill rotWithShape="1">
          <a:blip r:embed="rId3"/>
          <a:srcRect l="2146" t="4574" r="2643" b="5480"/>
          <a:stretch/>
        </p:blipFill>
        <p:spPr>
          <a:xfrm>
            <a:off x="168307" y="1225077"/>
            <a:ext cx="6571502" cy="3990838"/>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B3A27DB6-8F18-B344-8EE7-326DD34A391D}"/>
              </a:ext>
            </a:extLst>
          </p:cNvPr>
          <p:cNvPicPr>
            <a:picLocks noChangeAspect="1"/>
          </p:cNvPicPr>
          <p:nvPr/>
        </p:nvPicPr>
        <p:blipFill rotWithShape="1">
          <a:blip r:embed="rId4"/>
          <a:srcRect l="2435" t="7905" r="1747" b="6098"/>
          <a:stretch/>
        </p:blipFill>
        <p:spPr>
          <a:xfrm>
            <a:off x="5719144" y="3220496"/>
            <a:ext cx="6304549" cy="3637503"/>
          </a:xfrm>
          <a:prstGeom prst="rect">
            <a:avLst/>
          </a:prstGeom>
        </p:spPr>
      </p:pic>
      <p:cxnSp>
        <p:nvCxnSpPr>
          <p:cNvPr id="7" name="Straight Arrow Connector 6">
            <a:extLst>
              <a:ext uri="{FF2B5EF4-FFF2-40B4-BE49-F238E27FC236}">
                <a16:creationId xmlns:a16="http://schemas.microsoft.com/office/drawing/2014/main" id="{79D58A69-1CC1-484F-A0F5-79F4245BF671}"/>
              </a:ext>
            </a:extLst>
          </p:cNvPr>
          <p:cNvCxnSpPr/>
          <p:nvPr/>
        </p:nvCxnSpPr>
        <p:spPr>
          <a:xfrm flipV="1">
            <a:off x="4375230" y="4560425"/>
            <a:ext cx="439838" cy="98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6B3CA43-AA7A-D943-A7EE-E2798C467E7B}"/>
              </a:ext>
            </a:extLst>
          </p:cNvPr>
          <p:cNvSpPr txBox="1"/>
          <p:nvPr/>
        </p:nvSpPr>
        <p:spPr>
          <a:xfrm>
            <a:off x="3889094" y="5544273"/>
            <a:ext cx="1041721" cy="369332"/>
          </a:xfrm>
          <a:prstGeom prst="rect">
            <a:avLst/>
          </a:prstGeom>
          <a:noFill/>
        </p:spPr>
        <p:txBody>
          <a:bodyPr wrap="square" rtlCol="0">
            <a:spAutoFit/>
          </a:bodyPr>
          <a:lstStyle/>
          <a:p>
            <a:r>
              <a:rPr lang="en-US" dirty="0"/>
              <a:t>Sepsis</a:t>
            </a:r>
          </a:p>
        </p:txBody>
      </p:sp>
      <p:cxnSp>
        <p:nvCxnSpPr>
          <p:cNvPr id="10" name="Straight Connector 9">
            <a:extLst>
              <a:ext uri="{FF2B5EF4-FFF2-40B4-BE49-F238E27FC236}">
                <a16:creationId xmlns:a16="http://schemas.microsoft.com/office/drawing/2014/main" id="{FD353C10-E14F-C645-86A6-07DD54BB0268}"/>
              </a:ext>
            </a:extLst>
          </p:cNvPr>
          <p:cNvCxnSpPr/>
          <p:nvPr/>
        </p:nvCxnSpPr>
        <p:spPr>
          <a:xfrm>
            <a:off x="833377" y="3333509"/>
            <a:ext cx="30557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3FACAAB-8B8F-F543-9507-49B7D617F331}"/>
              </a:ext>
            </a:extLst>
          </p:cNvPr>
          <p:cNvCxnSpPr/>
          <p:nvPr/>
        </p:nvCxnSpPr>
        <p:spPr>
          <a:xfrm>
            <a:off x="3889094" y="3333509"/>
            <a:ext cx="0" cy="122691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4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26469</TotalTime>
  <Words>2849</Words>
  <Application>Microsoft Macintosh PowerPoint</Application>
  <PresentationFormat>Widescreen</PresentationFormat>
  <Paragraphs>272</Paragraphs>
  <Slides>23</Slides>
  <Notes>18</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3</vt:lpstr>
      <vt:lpstr>Wisp</vt:lpstr>
      <vt:lpstr>Early Detection of Sepsis In ICU Patients</vt:lpstr>
      <vt:lpstr>Sepsis can be dangerous!</vt:lpstr>
      <vt:lpstr>Sepsis is Preventable if diagnosed early </vt:lpstr>
      <vt:lpstr>PowerPoint Presentation</vt:lpstr>
      <vt:lpstr>Pipeline: Data Acquisition and Cleaning</vt:lpstr>
      <vt:lpstr>Multivariate Time Series: Too Many!</vt:lpstr>
      <vt:lpstr>Predictive Model: LSTM with Attention</vt:lpstr>
      <vt:lpstr>Carbon Dioxide Levels, Age, Gender, and Heart rate Matter</vt:lpstr>
      <vt:lpstr>ICU Patient Typical Use Case</vt:lpstr>
      <vt:lpstr>Attention Saves Lives</vt:lpstr>
      <vt:lpstr>Jan Michael Austria</vt:lpstr>
      <vt:lpstr>Appendix</vt:lpstr>
      <vt:lpstr>Consequences of Predicting Wrong</vt:lpstr>
      <vt:lpstr>PowerPoint Presentation</vt:lpstr>
      <vt:lpstr>PowerPoint Presentation</vt:lpstr>
      <vt:lpstr>Attention Weights</vt:lpstr>
      <vt:lpstr>LSTM Test Set Metrics</vt:lpstr>
      <vt:lpstr>Baseline Models to Beat – Proof of Concept</vt:lpstr>
      <vt:lpstr>Time Independent Correlations</vt:lpstr>
      <vt:lpstr>Class Imbalance and Observation Window Size</vt:lpstr>
      <vt:lpstr>Example Sepsis Trajectory for ICU Patient</vt:lpstr>
      <vt:lpstr>Pipeline: Data Acquisition and Cleaning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Sepsis In ICU Patients</dc:title>
  <dc:creator>Jan Michael C. Austria</dc:creator>
  <cp:lastModifiedBy>Jan Michael C. Austria</cp:lastModifiedBy>
  <cp:revision>163</cp:revision>
  <dcterms:created xsi:type="dcterms:W3CDTF">2020-09-30T18:38:11Z</dcterms:created>
  <dcterms:modified xsi:type="dcterms:W3CDTF">2020-11-06T02:41:53Z</dcterms:modified>
</cp:coreProperties>
</file>